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Economica" panose="020B0604020202020204" charset="0"/>
      <p:regular r:id="rId22"/>
      <p:bold r:id="rId23"/>
      <p:italic r:id="rId24"/>
      <p:boldItalic r:id="rId25"/>
    </p:embeddedFont>
    <p:embeddedFont>
      <p:font typeface="Englebert" panose="020B0604020202020204" charset="0"/>
      <p:regular r:id="rId26"/>
    </p:embeddedFont>
    <p:embeddedFont>
      <p:font typeface="Happy Monkey" panose="020B0604020202020204" charset="0"/>
      <p:regular r:id="rId27"/>
    </p:embeddedFont>
    <p:embeddedFont>
      <p:font typeface="Just Another Hand" panose="020B0604020202020204" charset="0"/>
      <p:regular r:id="rId28"/>
    </p:embeddedFont>
    <p:embeddedFont>
      <p:font typeface="Londrina Solid" panose="020B0604020202020204" charset="0"/>
      <p:regular r:id="rId29"/>
    </p:embeddedFont>
    <p:embeddedFont>
      <p:font typeface="Montserrat" panose="00000500000000000000" pitchFamily="2"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0593E-6642-1AF3-F2B6-78D3AE289B79}" name="Edna Gandarilla" initials="EG" userId="S::EGANDA@dpw.lacounty.gov::1d3e3657-d112-4e46-a50e-0af293612333" providerId="AD"/>
  <p188:author id="{6AA9FC91-1A3E-7A71-3F0E-3DB69FBDCB41}" name="Jennifer King" initials="JK" userId="S::JLIU@dpw.lacounty.gov::c6b16006-8af7-48f3-958f-0f96a1925948" providerId="AD"/>
  <p188:author id="{15616B99-86F4-B25F-339B-D71BAE1E100C}" name="Peter Luong" initials="PL" userId="S::PLuong@dpw.lacounty.gov::537dc166-5204-406f-9df6-613256dd50c6" providerId="AD"/>
  <p188:author id="{108BDAC4-20FF-A83F-D2BA-3E67717212F9}" name="Vigen Abramyan" initials="VA" userId="S::VAbramyan@dpw.lacounty.gov::dea442e4-07d8-44b7-b38d-3b03437cfc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58" d="100"/>
          <a:sy n="158" d="100"/>
        </p:scale>
        <p:origin x="264"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83b41c2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83b41c2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83b41c29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83b41c29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483b41c296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483b41c296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83b41c296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83b41c29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483b41c2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483b41c296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83b41c29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83b41c29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83b41c296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83b41c296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483b41c29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483b41c29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83b41c296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483b41c296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83b41c296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483b41c296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483b41c29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483b41c29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483b41c29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483b41c29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Source: https://calrecycle.ca.gov/organics/slcp/</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83b41c29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83b41c29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483b41c29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483b41c29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483b41c296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483b41c29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83b41c29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483b41c29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83b41c29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483b41c29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483b41c29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483b41c29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ECAoR9dV-5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Wl3j9I_KW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6.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F07B-4B3D-4970-12E9-2D039ED9D186}"/>
              </a:ext>
            </a:extLst>
          </p:cNvPr>
          <p:cNvSpPr>
            <a:spLocks noGrp="1"/>
          </p:cNvSpPr>
          <p:nvPr>
            <p:ph type="title"/>
          </p:nvPr>
        </p:nvSpPr>
        <p:spPr/>
        <p:txBody>
          <a:bodyPr/>
          <a:lstStyle/>
          <a:p>
            <a:endParaRPr lang="en-US"/>
          </a:p>
        </p:txBody>
      </p:sp>
      <p:pic>
        <p:nvPicPr>
          <p:cNvPr id="4" name="Picture 3" descr="A group of people standing on a green background&#10;&#10;Description automatically generated">
            <a:extLst>
              <a:ext uri="{FF2B5EF4-FFF2-40B4-BE49-F238E27FC236}">
                <a16:creationId xmlns:a16="http://schemas.microsoft.com/office/drawing/2014/main" id="{6EAE8B2A-A1DC-52E6-8B50-2982CA256A60}"/>
              </a:ext>
            </a:extLst>
          </p:cNvPr>
          <p:cNvPicPr>
            <a:picLocks noChangeAspect="1"/>
          </p:cNvPicPr>
          <p:nvPr/>
        </p:nvPicPr>
        <p:blipFill>
          <a:blip r:embed="rId2"/>
          <a:stretch>
            <a:fillRect/>
          </a:stretch>
        </p:blipFill>
        <p:spPr>
          <a:xfrm>
            <a:off x="5466" y="0"/>
            <a:ext cx="9133067" cy="5143500"/>
          </a:xfrm>
          <a:prstGeom prst="rect">
            <a:avLst/>
          </a:prstGeom>
        </p:spPr>
      </p:pic>
    </p:spTree>
    <p:extLst>
      <p:ext uri="{BB962C8B-B14F-4D97-AF65-F5344CB8AC3E}">
        <p14:creationId xmlns:p14="http://schemas.microsoft.com/office/powerpoint/2010/main" val="606441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311700" y="326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53" name="Google Shape;153;p22"/>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800">
                <a:latin typeface="Montserrat"/>
                <a:ea typeface="Montserrat"/>
                <a:cs typeface="Montserrat"/>
                <a:sym typeface="Montserrat"/>
              </a:rPr>
              <a:t>Kindergarten </a:t>
            </a:r>
            <a:endParaRPr sz="2800">
              <a:latin typeface="Montserrat"/>
              <a:ea typeface="Montserrat"/>
              <a:cs typeface="Montserrat"/>
              <a:sym typeface="Montserrat"/>
            </a:endParaRPr>
          </a:p>
        </p:txBody>
      </p:sp>
      <p:pic>
        <p:nvPicPr>
          <p:cNvPr id="154" name="Google Shape;154;p22" descr="What goes into compost? Lots of things! Let's find out in this ABC story book of what goes into our compost bin!&#10;&#10;About ANS: Throughout its history, ANS has championed nature for all by playing a pivotal role in conserving our region's iconic natural places from development including the C&amp;O Canal, Dyke Marsh and, most recently, Ten Mile Creek. Past ANS member and board president, Rachel Carson, author of Silent Spring, is credited with launching the now global environmental movement. ANS's nature experts provide hundreds of opportunities each year for children and adults to enjoy, learn about, and protect the environment." title="Story time: Compost Stew">
            <a:hlinkClick r:id="rId3"/>
          </p:cNvPr>
          <p:cNvPicPr preferRelativeResize="0"/>
          <p:nvPr/>
        </p:nvPicPr>
        <p:blipFill>
          <a:blip r:embed="rId4">
            <a:alphaModFix/>
          </a:blip>
          <a:stretch>
            <a:fillRect/>
          </a:stretch>
        </p:blipFill>
        <p:spPr>
          <a:xfrm>
            <a:off x="3834175" y="1094262"/>
            <a:ext cx="4774126" cy="3580575"/>
          </a:xfrm>
          <a:prstGeom prst="rect">
            <a:avLst/>
          </a:prstGeom>
          <a:noFill/>
          <a:ln>
            <a:noFill/>
          </a:ln>
        </p:spPr>
      </p:pic>
      <p:sp>
        <p:nvSpPr>
          <p:cNvPr id="155" name="Google Shape;155;p22"/>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S10</a:t>
            </a: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311700" y="4388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61" name="Google Shape;161;p23"/>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800">
                <a:latin typeface="Montserrat"/>
                <a:ea typeface="Montserrat"/>
                <a:cs typeface="Montserrat"/>
                <a:sym typeface="Montserrat"/>
              </a:rPr>
              <a:t>Grades 1 - 2</a:t>
            </a:r>
            <a:endParaRPr sz="2800">
              <a:latin typeface="Montserrat"/>
              <a:ea typeface="Montserrat"/>
              <a:cs typeface="Montserrat"/>
              <a:sym typeface="Montserrat"/>
            </a:endParaRPr>
          </a:p>
        </p:txBody>
      </p:sp>
      <p:pic>
        <p:nvPicPr>
          <p:cNvPr id="162" name="Google Shape;162;p23" descr="Get the Save the Scraps book (Paperback/Hardcover/Ebook/Audiobook): &#10;https://amzn.to/33furJ7&#10;*This is an Amazon Affiliate link which helps me to keep creating free content for you!&#10;&#10;A children's story about composting!&#10;&#10;Read on Kindle Unlimited with a one-month free trial! https://youtu.be/D36fOqAUKkY&#10;&#10;THIS VIDEO IS PROTECTED BY COPYRIGHT, YOU MAY NOT DOWNLOAD THIS VIDEO NOR REPRODUCE IT IN ANY MANNER.&#10;&#10;To share it, use YouTube's share options at the bottom of the video or provide the link at the top of the screen.&#10;&#10;I hope you enjoy the animated version of Save the Scraps, a children's book about composting!&#10;&#10;Follow me:&#10;&#10;Facebook: https://www.facebook.com/bethanystahlart&#10;Instagram: https://www.instagram.com/bethanystahlart&#10;Twitter: https://www.twitter.com/bethanystahlart&#10;&#10;Copyright © Bethany Stahl&#10;You may share this video via YouTube's sharing options but you may not download or repost.&#10;&#10;MUSIC:&#10;Song: Ikson - Lights (Vlog No Copyright Music)&#10;Music promoted by Vlog No Copyright Music.&#10;Video Link: https://youtu.be/bqk80OOCxOQ&#10;&#10;#compost #savetheearth #childrensbooks" title="Save the Scraps by Bethany Stahl | Children's Animated Audiobook | A Story About Composting">
            <a:hlinkClick r:id="rId3"/>
          </p:cNvPr>
          <p:cNvPicPr preferRelativeResize="0"/>
          <p:nvPr/>
        </p:nvPicPr>
        <p:blipFill>
          <a:blip r:embed="rId4">
            <a:alphaModFix/>
          </a:blip>
          <a:stretch>
            <a:fillRect/>
          </a:stretch>
        </p:blipFill>
        <p:spPr>
          <a:xfrm>
            <a:off x="3879275" y="1233925"/>
            <a:ext cx="4607575" cy="3455675"/>
          </a:xfrm>
          <a:prstGeom prst="rect">
            <a:avLst/>
          </a:prstGeom>
          <a:noFill/>
          <a:ln>
            <a:noFill/>
          </a:ln>
        </p:spPr>
      </p:pic>
      <p:sp>
        <p:nvSpPr>
          <p:cNvPr id="163" name="Google Shape;163;p23"/>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S11</a:t>
            </a: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311700" y="35227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69" name="Google Shape;169;p24"/>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 sz="2800">
                <a:latin typeface="Montserrat"/>
                <a:ea typeface="Montserrat"/>
                <a:cs typeface="Montserrat"/>
                <a:sym typeface="Montserrat"/>
              </a:rPr>
              <a:t>Separating Food Waste And Recycling</a:t>
            </a:r>
            <a:endParaRPr sz="2800">
              <a:latin typeface="Montserrat"/>
              <a:ea typeface="Montserrat"/>
              <a:cs typeface="Montserrat"/>
              <a:sym typeface="Montserrat"/>
            </a:endParaRPr>
          </a:p>
        </p:txBody>
      </p:sp>
      <p:sp>
        <p:nvSpPr>
          <p:cNvPr id="171" name="Google Shape;171;p24"/>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a:t>
            </a:r>
            <a:endParaRPr>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5EE26810-6C02-B596-6899-2CE65C92746F}"/>
              </a:ext>
            </a:extLst>
          </p:cNvPr>
          <p:cNvPicPr>
            <a:picLocks noChangeAspect="1"/>
          </p:cNvPicPr>
          <p:nvPr/>
        </p:nvPicPr>
        <p:blipFill>
          <a:blip r:embed="rId3"/>
          <a:stretch>
            <a:fillRect/>
          </a:stretch>
        </p:blipFill>
        <p:spPr>
          <a:xfrm>
            <a:off x="6431573" y="1978819"/>
            <a:ext cx="2058114" cy="2407993"/>
          </a:xfrm>
          <a:prstGeom prst="rect">
            <a:avLst/>
          </a:prstGeom>
        </p:spPr>
      </p:pic>
      <p:pic>
        <p:nvPicPr>
          <p:cNvPr id="5" name="Picture 4">
            <a:extLst>
              <a:ext uri="{FF2B5EF4-FFF2-40B4-BE49-F238E27FC236}">
                <a16:creationId xmlns:a16="http://schemas.microsoft.com/office/drawing/2014/main" id="{2CD8710E-116D-F27A-1CBA-54DBAB36A508}"/>
              </a:ext>
            </a:extLst>
          </p:cNvPr>
          <p:cNvPicPr>
            <a:picLocks noChangeAspect="1"/>
          </p:cNvPicPr>
          <p:nvPr/>
        </p:nvPicPr>
        <p:blipFill>
          <a:blip r:embed="rId4"/>
          <a:stretch>
            <a:fillRect/>
          </a:stretch>
        </p:blipFill>
        <p:spPr>
          <a:xfrm>
            <a:off x="3712090" y="990275"/>
            <a:ext cx="2658544" cy="27213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77" name="Google Shape;177;p25"/>
          <p:cNvPicPr preferRelativeResize="0"/>
          <p:nvPr/>
        </p:nvPicPr>
        <p:blipFill>
          <a:blip r:embed="rId3">
            <a:alphaModFix/>
          </a:blip>
          <a:stretch>
            <a:fillRect/>
          </a:stretch>
        </p:blipFill>
        <p:spPr>
          <a:xfrm rot="21422612">
            <a:off x="114348" y="544171"/>
            <a:ext cx="4757677" cy="4164237"/>
          </a:xfrm>
          <a:prstGeom prst="rect">
            <a:avLst/>
          </a:prstGeom>
          <a:noFill/>
          <a:ln>
            <a:noFill/>
          </a:ln>
        </p:spPr>
      </p:pic>
      <p:sp>
        <p:nvSpPr>
          <p:cNvPr id="178" name="Google Shape;178;p25"/>
          <p:cNvSpPr txBox="1">
            <a:spLocks noGrp="1"/>
          </p:cNvSpPr>
          <p:nvPr>
            <p:ph type="body" idx="1"/>
          </p:nvPr>
        </p:nvSpPr>
        <p:spPr>
          <a:xfrm rot="21375335">
            <a:off x="311700" y="1799004"/>
            <a:ext cx="4260300" cy="25842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ORGANIC WASTE</a:t>
            </a:r>
            <a:endParaRPr sz="2800" b="1" dirty="0">
              <a:solidFill>
                <a:srgbClr val="38761D"/>
              </a:solidFill>
              <a:latin typeface="Montserrat"/>
              <a:ea typeface="Montserrat"/>
              <a:cs typeface="Montserrat"/>
              <a:sym typeface="Montserrat"/>
            </a:endParaRPr>
          </a:p>
          <a:p>
            <a:pPr marL="0" lvl="0" indent="0" algn="ctr" rtl="0">
              <a:spcBef>
                <a:spcPts val="0"/>
              </a:spcBef>
              <a:spcAft>
                <a:spcPts val="0"/>
              </a:spcAft>
              <a:buNone/>
            </a:pPr>
            <a:endParaRPr sz="700" b="1" dirty="0">
              <a:latin typeface="Montserrat"/>
              <a:ea typeface="Montserrat"/>
              <a:cs typeface="Montserrat"/>
              <a:sym typeface="Montserrat"/>
            </a:endParaRPr>
          </a:p>
          <a:p>
            <a:pPr marL="0" lvl="0" indent="0" algn="ctr" rtl="0">
              <a:spcBef>
                <a:spcPts val="0"/>
              </a:spcBef>
              <a:spcAft>
                <a:spcPts val="0"/>
              </a:spcAft>
              <a:buNone/>
            </a:pPr>
            <a:endParaRPr sz="700" b="1" dirty="0">
              <a:latin typeface="Montserrat"/>
              <a:ea typeface="Montserrat"/>
              <a:cs typeface="Montserrat"/>
              <a:sym typeface="Montserrat"/>
            </a:endParaRPr>
          </a:p>
          <a:p>
            <a:pPr marL="0" lvl="0" indent="0" algn="ctr" rtl="0">
              <a:lnSpc>
                <a:spcPct val="150000"/>
              </a:lnSpc>
              <a:spcBef>
                <a:spcPts val="0"/>
              </a:spcBef>
              <a:spcAft>
                <a:spcPts val="0"/>
              </a:spcAft>
              <a:buNone/>
            </a:pPr>
            <a:r>
              <a:rPr lang="en" sz="3000" dirty="0">
                <a:latin typeface="Montserrat"/>
                <a:ea typeface="Montserrat"/>
                <a:cs typeface="Montserrat"/>
                <a:sym typeface="Montserrat"/>
              </a:rPr>
              <a:t>Any material that derives from either a plant or animal and is biodegradable.</a:t>
            </a:r>
            <a:endParaRPr sz="4600" b="1" dirty="0">
              <a:latin typeface="Montserrat"/>
              <a:ea typeface="Montserrat"/>
              <a:cs typeface="Montserrat"/>
              <a:sym typeface="Montserrat"/>
            </a:endParaRPr>
          </a:p>
        </p:txBody>
      </p:sp>
      <p:pic>
        <p:nvPicPr>
          <p:cNvPr id="179" name="Google Shape;179;p25"/>
          <p:cNvPicPr preferRelativeResize="0"/>
          <p:nvPr/>
        </p:nvPicPr>
        <p:blipFill>
          <a:blip r:embed="rId4">
            <a:alphaModFix/>
          </a:blip>
          <a:stretch>
            <a:fillRect/>
          </a:stretch>
        </p:blipFill>
        <p:spPr>
          <a:xfrm>
            <a:off x="5140625" y="1198600"/>
            <a:ext cx="3248476" cy="3248476"/>
          </a:xfrm>
          <a:prstGeom prst="rect">
            <a:avLst/>
          </a:prstGeom>
          <a:noFill/>
          <a:ln w="28575" cap="flat" cmpd="sng">
            <a:solidFill>
              <a:schemeClr val="dk2"/>
            </a:solidFill>
            <a:prstDash val="solid"/>
            <a:round/>
            <a:headEnd type="none" w="sm" len="sm"/>
            <a:tailEnd type="none" w="sm" len="sm"/>
          </a:ln>
        </p:spPr>
      </p:pic>
      <p:sp>
        <p:nvSpPr>
          <p:cNvPr id="180" name="Google Shape;180;p25"/>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S12a</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86" name="Google Shape;186;p26"/>
          <p:cNvPicPr preferRelativeResize="0"/>
          <p:nvPr/>
        </p:nvPicPr>
        <p:blipFill>
          <a:blip r:embed="rId3">
            <a:alphaModFix/>
          </a:blip>
          <a:stretch>
            <a:fillRect/>
          </a:stretch>
        </p:blipFill>
        <p:spPr>
          <a:xfrm>
            <a:off x="4304260" y="701263"/>
            <a:ext cx="4634078" cy="4151123"/>
          </a:xfrm>
          <a:prstGeom prst="rect">
            <a:avLst/>
          </a:prstGeom>
          <a:noFill/>
          <a:ln>
            <a:noFill/>
          </a:ln>
        </p:spPr>
      </p:pic>
      <p:sp>
        <p:nvSpPr>
          <p:cNvPr id="187" name="Google Shape;187;p26"/>
          <p:cNvSpPr txBox="1">
            <a:spLocks noGrp="1"/>
          </p:cNvSpPr>
          <p:nvPr>
            <p:ph type="body" idx="1"/>
          </p:nvPr>
        </p:nvSpPr>
        <p:spPr>
          <a:xfrm>
            <a:off x="4465045" y="2338581"/>
            <a:ext cx="4312508" cy="2772995"/>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800" b="1" dirty="0">
                <a:solidFill>
                  <a:srgbClr val="38761D"/>
                </a:solidFill>
                <a:latin typeface="Montserrat"/>
                <a:ea typeface="Montserrat"/>
                <a:cs typeface="Montserrat"/>
                <a:sym typeface="Montserrat"/>
              </a:rPr>
              <a:t>BIODEGRADABLE</a:t>
            </a:r>
            <a:endParaRPr sz="700" b="1"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891" dirty="0">
                <a:latin typeface="Montserrat"/>
                <a:ea typeface="Montserrat"/>
                <a:cs typeface="Montserrat"/>
                <a:sym typeface="Montserrat"/>
              </a:rPr>
              <a:t>Organic materials that can break down or decompose.</a:t>
            </a:r>
            <a:endParaRPr sz="4491" b="1" dirty="0">
              <a:latin typeface="Montserrat"/>
              <a:ea typeface="Montserrat"/>
              <a:cs typeface="Montserrat"/>
              <a:sym typeface="Montserrat"/>
            </a:endParaRPr>
          </a:p>
        </p:txBody>
      </p:sp>
      <p:pic>
        <p:nvPicPr>
          <p:cNvPr id="188" name="Google Shape;188;p26"/>
          <p:cNvPicPr preferRelativeResize="0"/>
          <p:nvPr/>
        </p:nvPicPr>
        <p:blipFill>
          <a:blip r:embed="rId4">
            <a:alphaModFix/>
          </a:blip>
          <a:stretch>
            <a:fillRect/>
          </a:stretch>
        </p:blipFill>
        <p:spPr>
          <a:xfrm>
            <a:off x="634600" y="1168400"/>
            <a:ext cx="3216851" cy="3216851"/>
          </a:xfrm>
          <a:prstGeom prst="rect">
            <a:avLst/>
          </a:prstGeom>
          <a:noFill/>
          <a:ln>
            <a:noFill/>
          </a:ln>
        </p:spPr>
      </p:pic>
      <p:sp>
        <p:nvSpPr>
          <p:cNvPr id="189" name="Google Shape;189;p26"/>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90" name="Google Shape;190;p26"/>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S12b</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96" name="Google Shape;196;p27"/>
          <p:cNvPicPr preferRelativeResize="0"/>
          <p:nvPr/>
        </p:nvPicPr>
        <p:blipFill>
          <a:blip r:embed="rId3">
            <a:alphaModFix/>
          </a:blip>
          <a:stretch>
            <a:fillRect/>
          </a:stretch>
        </p:blipFill>
        <p:spPr>
          <a:xfrm rot="21395126">
            <a:off x="311700" y="663169"/>
            <a:ext cx="4650350" cy="4076800"/>
          </a:xfrm>
          <a:prstGeom prst="rect">
            <a:avLst/>
          </a:prstGeom>
          <a:noFill/>
          <a:ln>
            <a:noFill/>
          </a:ln>
        </p:spPr>
      </p:pic>
      <p:sp>
        <p:nvSpPr>
          <p:cNvPr id="197" name="Google Shape;197;p27"/>
          <p:cNvSpPr txBox="1">
            <a:spLocks noGrp="1"/>
          </p:cNvSpPr>
          <p:nvPr>
            <p:ph type="body" idx="1"/>
          </p:nvPr>
        </p:nvSpPr>
        <p:spPr>
          <a:xfrm rot="21343711">
            <a:off x="364812" y="1792778"/>
            <a:ext cx="4432578" cy="2633853"/>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RECYCLING</a:t>
            </a:r>
            <a:endParaRPr sz="600" b="1" dirty="0">
              <a:solidFill>
                <a:srgbClr val="38761D"/>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To process something </a:t>
            </a:r>
            <a:endParaRPr sz="759"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in order to regain </a:t>
            </a:r>
            <a:endParaRPr sz="2700" dirty="0">
              <a:latin typeface="Montserrat"/>
              <a:ea typeface="Montserrat"/>
              <a:cs typeface="Montserrat"/>
              <a:sym typeface="Montserrat"/>
            </a:endParaRPr>
          </a:p>
          <a:p>
            <a:pPr marL="0" lvl="0" indent="0" algn="ctr" rtl="0">
              <a:lnSpc>
                <a:spcPct val="115000"/>
              </a:lnSpc>
              <a:spcBef>
                <a:spcPts val="0"/>
              </a:spcBef>
              <a:spcAft>
                <a:spcPts val="0"/>
              </a:spcAft>
              <a:buNone/>
            </a:pPr>
            <a:endParaRPr sz="494"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material for human use.</a:t>
            </a:r>
            <a:endParaRPr sz="4300" b="1" dirty="0">
              <a:latin typeface="Montserrat"/>
              <a:ea typeface="Montserrat"/>
              <a:cs typeface="Montserrat"/>
              <a:sym typeface="Montserrat"/>
            </a:endParaRPr>
          </a:p>
        </p:txBody>
      </p:sp>
      <p:pic>
        <p:nvPicPr>
          <p:cNvPr id="199" name="Google Shape;199;p27"/>
          <p:cNvPicPr preferRelativeResize="0"/>
          <p:nvPr/>
        </p:nvPicPr>
        <p:blipFill rotWithShape="1">
          <a:blip r:embed="rId4">
            <a:alphaModFix/>
          </a:blip>
          <a:srcRect l="18707" t="18783" r="16584" b="16666"/>
          <a:stretch/>
        </p:blipFill>
        <p:spPr>
          <a:xfrm>
            <a:off x="5539150" y="1471325"/>
            <a:ext cx="2856925" cy="2849951"/>
          </a:xfrm>
          <a:prstGeom prst="rect">
            <a:avLst/>
          </a:prstGeom>
          <a:noFill/>
          <a:ln w="19050" cap="flat" cmpd="sng">
            <a:solidFill>
              <a:schemeClr val="dk2"/>
            </a:solidFill>
            <a:prstDash val="solid"/>
            <a:round/>
            <a:headEnd type="none" w="sm" len="sm"/>
            <a:tailEnd type="none" w="sm" len="sm"/>
          </a:ln>
        </p:spPr>
      </p:pic>
      <p:sp>
        <p:nvSpPr>
          <p:cNvPr id="200" name="Google Shape;200;p27"/>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S12c</a:t>
            </a:r>
            <a:endParaRPr>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206" name="Google Shape;206;p28"/>
          <p:cNvPicPr preferRelativeResize="0"/>
          <p:nvPr/>
        </p:nvPicPr>
        <p:blipFill>
          <a:blip r:embed="rId3">
            <a:alphaModFix/>
          </a:blip>
          <a:stretch>
            <a:fillRect/>
          </a:stretch>
        </p:blipFill>
        <p:spPr>
          <a:xfrm rot="-132002">
            <a:off x="4163309" y="893406"/>
            <a:ext cx="4727158" cy="4076787"/>
          </a:xfrm>
          <a:prstGeom prst="rect">
            <a:avLst/>
          </a:prstGeom>
          <a:noFill/>
          <a:ln>
            <a:noFill/>
          </a:ln>
        </p:spPr>
      </p:pic>
      <p:sp>
        <p:nvSpPr>
          <p:cNvPr id="207" name="Google Shape;207;p28"/>
          <p:cNvSpPr txBox="1">
            <a:spLocks noGrp="1"/>
          </p:cNvSpPr>
          <p:nvPr>
            <p:ph type="body" idx="1"/>
          </p:nvPr>
        </p:nvSpPr>
        <p:spPr>
          <a:xfrm rot="-163104">
            <a:off x="4390933" y="2092161"/>
            <a:ext cx="4339283" cy="453814"/>
          </a:xfrm>
          <a:prstGeom prst="rect">
            <a:avLst/>
          </a:prstGeom>
        </p:spPr>
        <p:txBody>
          <a:bodyPr spcFirstLastPara="1" wrap="square" lIns="91425" tIns="91425" rIns="91425" bIns="91425" anchor="t" anchorCtr="0">
            <a:normAutofit fontScale="25000" lnSpcReduction="20000"/>
          </a:bodyPr>
          <a:lstStyle/>
          <a:p>
            <a:pPr marL="0" lvl="0" indent="0" algn="ctr" rtl="0">
              <a:lnSpc>
                <a:spcPct val="100000"/>
              </a:lnSpc>
              <a:spcBef>
                <a:spcPts val="0"/>
              </a:spcBef>
              <a:spcAft>
                <a:spcPts val="0"/>
              </a:spcAft>
              <a:buNone/>
            </a:pPr>
            <a:r>
              <a:rPr lang="en" sz="10800" b="1">
                <a:solidFill>
                  <a:srgbClr val="38761D"/>
                </a:solidFill>
                <a:latin typeface="Montserrat"/>
                <a:ea typeface="Montserrat"/>
                <a:cs typeface="Montserrat"/>
                <a:sym typeface="Montserrat"/>
              </a:rPr>
              <a:t>LANDFILL</a:t>
            </a:r>
            <a:endParaRPr sz="8700" b="1">
              <a:latin typeface="Montserrat"/>
              <a:ea typeface="Montserrat"/>
              <a:cs typeface="Montserrat"/>
              <a:sym typeface="Montserrat"/>
            </a:endParaRPr>
          </a:p>
          <a:p>
            <a:pPr marL="0" lvl="0" indent="0" algn="ctr" rtl="0">
              <a:lnSpc>
                <a:spcPct val="115000"/>
              </a:lnSpc>
              <a:spcBef>
                <a:spcPts val="0"/>
              </a:spcBef>
              <a:spcAft>
                <a:spcPts val="0"/>
              </a:spcAft>
              <a:buNone/>
            </a:pPr>
            <a:endParaRPr sz="1348">
              <a:latin typeface="Montserrat"/>
              <a:ea typeface="Montserrat"/>
              <a:cs typeface="Montserrat"/>
              <a:sym typeface="Montserrat"/>
            </a:endParaRPr>
          </a:p>
          <a:p>
            <a:pPr marL="0" lvl="0" indent="0" algn="l" rtl="0">
              <a:lnSpc>
                <a:spcPct val="115000"/>
              </a:lnSpc>
              <a:spcBef>
                <a:spcPts val="0"/>
              </a:spcBef>
              <a:spcAft>
                <a:spcPts val="0"/>
              </a:spcAft>
              <a:buNone/>
            </a:pPr>
            <a:endParaRPr sz="4391" b="1">
              <a:latin typeface="Montserrat"/>
              <a:ea typeface="Montserrat"/>
              <a:cs typeface="Montserrat"/>
              <a:sym typeface="Montserrat"/>
            </a:endParaRPr>
          </a:p>
        </p:txBody>
      </p:sp>
      <p:sp>
        <p:nvSpPr>
          <p:cNvPr id="208" name="Google Shape;208;p28"/>
          <p:cNvSpPr txBox="1"/>
          <p:nvPr/>
        </p:nvSpPr>
        <p:spPr>
          <a:xfrm rot="-173127">
            <a:off x="4348689" y="2531167"/>
            <a:ext cx="4356423" cy="5695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Montserrat"/>
                <a:ea typeface="Montserrat"/>
                <a:cs typeface="Montserrat"/>
                <a:sym typeface="Montserrat"/>
              </a:rPr>
              <a:t>A system of trash disposal</a:t>
            </a:r>
            <a:endParaRPr sz="2500">
              <a:latin typeface="Montserrat"/>
              <a:ea typeface="Montserrat"/>
              <a:cs typeface="Montserrat"/>
              <a:sym typeface="Montserrat"/>
            </a:endParaRPr>
          </a:p>
        </p:txBody>
      </p:sp>
      <p:sp>
        <p:nvSpPr>
          <p:cNvPr id="209" name="Google Shape;209;p28"/>
          <p:cNvSpPr txBox="1"/>
          <p:nvPr/>
        </p:nvSpPr>
        <p:spPr>
          <a:xfrm rot="-173127">
            <a:off x="4386614" y="3060705"/>
            <a:ext cx="4356423" cy="5542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where it is buried between</a:t>
            </a:r>
            <a:endParaRPr sz="2400">
              <a:latin typeface="Montserrat"/>
              <a:ea typeface="Montserrat"/>
              <a:cs typeface="Montserrat"/>
              <a:sym typeface="Montserrat"/>
            </a:endParaRPr>
          </a:p>
        </p:txBody>
      </p:sp>
      <p:sp>
        <p:nvSpPr>
          <p:cNvPr id="210" name="Google Shape;210;p28"/>
          <p:cNvSpPr txBox="1"/>
          <p:nvPr/>
        </p:nvSpPr>
        <p:spPr>
          <a:xfrm rot="-173127">
            <a:off x="4348676" y="3602605"/>
            <a:ext cx="4356423" cy="5542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 layers of earth.</a:t>
            </a:r>
            <a:endParaRPr sz="2400">
              <a:latin typeface="Montserrat"/>
              <a:ea typeface="Montserrat"/>
              <a:cs typeface="Montserrat"/>
              <a:sym typeface="Montserrat"/>
            </a:endParaRPr>
          </a:p>
        </p:txBody>
      </p:sp>
      <p:pic>
        <p:nvPicPr>
          <p:cNvPr id="211" name="Google Shape;211;p28"/>
          <p:cNvPicPr preferRelativeResize="0"/>
          <p:nvPr/>
        </p:nvPicPr>
        <p:blipFill rotWithShape="1">
          <a:blip r:embed="rId4">
            <a:alphaModFix/>
          </a:blip>
          <a:srcRect l="6595" r="8406"/>
          <a:stretch/>
        </p:blipFill>
        <p:spPr>
          <a:xfrm>
            <a:off x="334975" y="1564075"/>
            <a:ext cx="3751825" cy="2257450"/>
          </a:xfrm>
          <a:prstGeom prst="rect">
            <a:avLst/>
          </a:prstGeom>
          <a:noFill/>
          <a:ln>
            <a:noFill/>
          </a:ln>
        </p:spPr>
      </p:pic>
      <p:sp>
        <p:nvSpPr>
          <p:cNvPr id="213" name="Google Shape;213;p28"/>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S12d</a:t>
            </a:r>
            <a:endParaRPr>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219" name="Google Shape;219;p29"/>
          <p:cNvPicPr preferRelativeResize="0"/>
          <p:nvPr/>
        </p:nvPicPr>
        <p:blipFill>
          <a:blip r:embed="rId3">
            <a:alphaModFix/>
          </a:blip>
          <a:stretch>
            <a:fillRect/>
          </a:stretch>
        </p:blipFill>
        <p:spPr>
          <a:xfrm rot="21431747">
            <a:off x="255926" y="708225"/>
            <a:ext cx="4650350" cy="4076800"/>
          </a:xfrm>
          <a:prstGeom prst="rect">
            <a:avLst/>
          </a:prstGeom>
          <a:noFill/>
          <a:ln>
            <a:noFill/>
          </a:ln>
        </p:spPr>
      </p:pic>
      <p:sp>
        <p:nvSpPr>
          <p:cNvPr id="220" name="Google Shape;220;p29"/>
          <p:cNvSpPr txBox="1">
            <a:spLocks noGrp="1"/>
          </p:cNvSpPr>
          <p:nvPr>
            <p:ph type="body" idx="1"/>
          </p:nvPr>
        </p:nvSpPr>
        <p:spPr>
          <a:xfrm rot="21411660">
            <a:off x="364812" y="1792778"/>
            <a:ext cx="4432578" cy="2633853"/>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COMPOST</a:t>
            </a:r>
            <a:endParaRPr sz="600" b="1" dirty="0">
              <a:solidFill>
                <a:srgbClr val="38761D"/>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A mixture made up of decomposed organic waste that can be used for fertilizer.</a:t>
            </a:r>
            <a:endParaRPr sz="4300" b="1" dirty="0">
              <a:latin typeface="Montserrat"/>
              <a:ea typeface="Montserrat"/>
              <a:cs typeface="Montserrat"/>
              <a:sym typeface="Montserrat"/>
            </a:endParaRPr>
          </a:p>
        </p:txBody>
      </p:sp>
      <p:pic>
        <p:nvPicPr>
          <p:cNvPr id="222" name="Google Shape;222;p29"/>
          <p:cNvPicPr preferRelativeResize="0"/>
          <p:nvPr/>
        </p:nvPicPr>
        <p:blipFill rotWithShape="1">
          <a:blip r:embed="rId4">
            <a:alphaModFix/>
          </a:blip>
          <a:srcRect l="16055" r="17295"/>
          <a:stretch/>
        </p:blipFill>
        <p:spPr>
          <a:xfrm>
            <a:off x="5532975" y="1385475"/>
            <a:ext cx="2806676" cy="2975799"/>
          </a:xfrm>
          <a:prstGeom prst="rect">
            <a:avLst/>
          </a:prstGeom>
          <a:noFill/>
          <a:ln w="19050" cap="flat" cmpd="sng">
            <a:solidFill>
              <a:schemeClr val="dk2"/>
            </a:solidFill>
            <a:prstDash val="solid"/>
            <a:round/>
            <a:headEnd type="none" w="sm" len="sm"/>
            <a:tailEnd type="none" w="sm" len="sm"/>
          </a:ln>
        </p:spPr>
      </p:pic>
      <p:sp>
        <p:nvSpPr>
          <p:cNvPr id="223" name="Google Shape;223;p29"/>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S12e</a:t>
            </a:r>
            <a:endParaRPr>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3" name="Picture 2" descr="A picture containing text, bin, container&#10;&#10;Description automatically generated">
            <a:extLst>
              <a:ext uri="{FF2B5EF4-FFF2-40B4-BE49-F238E27FC236}">
                <a16:creationId xmlns:a16="http://schemas.microsoft.com/office/drawing/2014/main" id="{B36A8B9E-26FE-1CD4-166D-CC728C015274}"/>
              </a:ext>
            </a:extLst>
          </p:cNvPr>
          <p:cNvPicPr>
            <a:picLocks noChangeAspect="1"/>
          </p:cNvPicPr>
          <p:nvPr/>
        </p:nvPicPr>
        <p:blipFill>
          <a:blip r:embed="rId3"/>
          <a:stretch>
            <a:fillRect/>
          </a:stretch>
        </p:blipFill>
        <p:spPr>
          <a:xfrm>
            <a:off x="6511866" y="886882"/>
            <a:ext cx="1248614" cy="1828800"/>
          </a:xfrm>
          <a:prstGeom prst="rect">
            <a:avLst/>
          </a:prstGeom>
        </p:spPr>
      </p:pic>
      <p:sp>
        <p:nvSpPr>
          <p:cNvPr id="228" name="Google Shape;228;p30"/>
          <p:cNvSpPr txBox="1">
            <a:spLocks noGrp="1"/>
          </p:cNvSpPr>
          <p:nvPr>
            <p:ph type="title"/>
          </p:nvPr>
        </p:nvSpPr>
        <p:spPr>
          <a:xfrm>
            <a:off x="311700" y="35227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CONCLUSION - Elaborate</a:t>
            </a:r>
            <a:endParaRPr sz="4020">
              <a:solidFill>
                <a:srgbClr val="38761D"/>
              </a:solidFill>
              <a:latin typeface="Londrina Solid"/>
              <a:ea typeface="Londrina Solid"/>
              <a:cs typeface="Londrina Solid"/>
              <a:sym typeface="Londrina Solid"/>
            </a:endParaRPr>
          </a:p>
        </p:txBody>
      </p:sp>
      <p:sp>
        <p:nvSpPr>
          <p:cNvPr id="231" name="Google Shape;231;p30"/>
          <p:cNvSpPr txBox="1"/>
          <p:nvPr/>
        </p:nvSpPr>
        <p:spPr>
          <a:xfrm>
            <a:off x="6378823" y="1917495"/>
            <a:ext cx="1514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lt1"/>
                </a:solidFill>
                <a:latin typeface="Open Sans"/>
                <a:ea typeface="Open Sans"/>
                <a:cs typeface="Open Sans"/>
                <a:sym typeface="Open Sans"/>
              </a:rPr>
              <a:t>Organic </a:t>
            </a:r>
            <a:endParaRPr sz="1100" b="1" dirty="0">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b="1" dirty="0">
                <a:solidFill>
                  <a:schemeClr val="lt1"/>
                </a:solidFill>
                <a:latin typeface="Open Sans"/>
                <a:ea typeface="Open Sans"/>
                <a:cs typeface="Open Sans"/>
                <a:sym typeface="Open Sans"/>
              </a:rPr>
              <a:t>Waste</a:t>
            </a:r>
            <a:endParaRPr sz="1100" b="1" dirty="0">
              <a:solidFill>
                <a:schemeClr val="lt1"/>
              </a:solidFill>
              <a:latin typeface="Open Sans"/>
              <a:ea typeface="Open Sans"/>
              <a:cs typeface="Open Sans"/>
              <a:sym typeface="Open Sans"/>
            </a:endParaRPr>
          </a:p>
        </p:txBody>
      </p:sp>
      <p:sp>
        <p:nvSpPr>
          <p:cNvPr id="232" name="Google Shape;232;p30"/>
          <p:cNvSpPr txBox="1"/>
          <p:nvPr/>
        </p:nvSpPr>
        <p:spPr>
          <a:xfrm>
            <a:off x="6715300" y="4439122"/>
            <a:ext cx="1514700" cy="523190"/>
          </a:xfrm>
          <a:prstGeom prst="rect">
            <a:avLst/>
          </a:prstGeom>
          <a:noFill/>
          <a:ln>
            <a:noFill/>
          </a:ln>
        </p:spPr>
        <p:txBody>
          <a:bodyPr spcFirstLastPara="1" wrap="square" lIns="91425" tIns="91425" rIns="91425" bIns="91425" anchor="t" anchorCtr="0">
            <a:spAutoFit/>
          </a:bodyPr>
          <a:lstStyle/>
          <a:p>
            <a:pPr algn="ctr"/>
            <a:r>
              <a:rPr lang="en-US" sz="1100" b="1" dirty="0">
                <a:solidFill>
                  <a:schemeClr val="tx1"/>
                </a:solidFill>
                <a:latin typeface="Open Sans"/>
                <a:ea typeface="Open Sans"/>
                <a:cs typeface="Open Sans"/>
                <a:sym typeface="Open Sans"/>
              </a:rPr>
              <a:t>Inorganic </a:t>
            </a:r>
          </a:p>
          <a:p>
            <a:pPr marL="0" lvl="0" indent="0" algn="ctr" rtl="0">
              <a:spcBef>
                <a:spcPts val="0"/>
              </a:spcBef>
              <a:spcAft>
                <a:spcPts val="0"/>
              </a:spcAft>
              <a:buNone/>
            </a:pPr>
            <a:r>
              <a:rPr lang="en" sz="1100" b="1" dirty="0">
                <a:solidFill>
                  <a:schemeClr val="tx1"/>
                </a:solidFill>
                <a:latin typeface="Open Sans"/>
                <a:ea typeface="Open Sans"/>
                <a:cs typeface="Open Sans"/>
                <a:sym typeface="Open Sans"/>
              </a:rPr>
              <a:t>Waste</a:t>
            </a:r>
            <a:endParaRPr sz="1100" b="1" dirty="0">
              <a:solidFill>
                <a:schemeClr val="tx1"/>
              </a:solidFill>
              <a:latin typeface="Open Sans"/>
              <a:ea typeface="Open Sans"/>
              <a:cs typeface="Open Sans"/>
              <a:sym typeface="Open Sans"/>
            </a:endParaRPr>
          </a:p>
        </p:txBody>
      </p:sp>
      <p:pic>
        <p:nvPicPr>
          <p:cNvPr id="234" name="Google Shape;234;p30"/>
          <p:cNvPicPr preferRelativeResize="0"/>
          <p:nvPr/>
        </p:nvPicPr>
        <p:blipFill rotWithShape="1">
          <a:blip r:embed="rId4">
            <a:alphaModFix/>
          </a:blip>
          <a:srcRect l="19577" r="21861"/>
          <a:stretch/>
        </p:blipFill>
        <p:spPr>
          <a:xfrm>
            <a:off x="4678118" y="1850950"/>
            <a:ext cx="1039300" cy="1330075"/>
          </a:xfrm>
          <a:prstGeom prst="rect">
            <a:avLst/>
          </a:prstGeom>
          <a:noFill/>
          <a:ln>
            <a:noFill/>
          </a:ln>
        </p:spPr>
      </p:pic>
      <p:pic>
        <p:nvPicPr>
          <p:cNvPr id="235" name="Google Shape;235;p30"/>
          <p:cNvPicPr preferRelativeResize="0"/>
          <p:nvPr/>
        </p:nvPicPr>
        <p:blipFill rotWithShape="1">
          <a:blip r:embed="rId5">
            <a:alphaModFix/>
          </a:blip>
          <a:srcRect l="8685" t="4418" r="7231" b="24879"/>
          <a:stretch/>
        </p:blipFill>
        <p:spPr>
          <a:xfrm>
            <a:off x="4001889" y="2312191"/>
            <a:ext cx="678876" cy="420625"/>
          </a:xfrm>
          <a:prstGeom prst="rect">
            <a:avLst/>
          </a:prstGeom>
          <a:noFill/>
          <a:ln>
            <a:noFill/>
          </a:ln>
        </p:spPr>
      </p:pic>
      <p:pic>
        <p:nvPicPr>
          <p:cNvPr id="236" name="Google Shape;236;p30"/>
          <p:cNvPicPr preferRelativeResize="0"/>
          <p:nvPr/>
        </p:nvPicPr>
        <p:blipFill rotWithShape="1">
          <a:blip r:embed="rId6">
            <a:alphaModFix/>
          </a:blip>
          <a:srcRect b="17722"/>
          <a:stretch/>
        </p:blipFill>
        <p:spPr>
          <a:xfrm rot="287047">
            <a:off x="5763114" y="2552498"/>
            <a:ext cx="744849" cy="612879"/>
          </a:xfrm>
          <a:prstGeom prst="rect">
            <a:avLst/>
          </a:prstGeom>
          <a:noFill/>
          <a:ln>
            <a:noFill/>
          </a:ln>
        </p:spPr>
      </p:pic>
      <p:pic>
        <p:nvPicPr>
          <p:cNvPr id="237" name="Google Shape;237;p30"/>
          <p:cNvPicPr preferRelativeResize="0"/>
          <p:nvPr/>
        </p:nvPicPr>
        <p:blipFill rotWithShape="1">
          <a:blip r:embed="rId6">
            <a:alphaModFix/>
          </a:blip>
          <a:srcRect b="17722"/>
          <a:stretch/>
        </p:blipFill>
        <p:spPr>
          <a:xfrm rot="10447397" flipH="1">
            <a:off x="5766824" y="1994725"/>
            <a:ext cx="737425" cy="606750"/>
          </a:xfrm>
          <a:prstGeom prst="rect">
            <a:avLst/>
          </a:prstGeom>
          <a:noFill/>
          <a:ln>
            <a:noFill/>
          </a:ln>
        </p:spPr>
      </p:pic>
      <p:sp>
        <p:nvSpPr>
          <p:cNvPr id="238" name="Google Shape;238;p30"/>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S13</a:t>
            </a:r>
            <a:endParaRPr>
              <a:latin typeface="Montserrat"/>
              <a:ea typeface="Montserrat"/>
              <a:cs typeface="Montserrat"/>
              <a:sym typeface="Montserrat"/>
            </a:endParaRPr>
          </a:p>
        </p:txBody>
      </p:sp>
      <p:pic>
        <p:nvPicPr>
          <p:cNvPr id="5" name="Picture 4" descr="Icon&#10;&#10;Description automatically generated">
            <a:extLst>
              <a:ext uri="{FF2B5EF4-FFF2-40B4-BE49-F238E27FC236}">
                <a16:creationId xmlns:a16="http://schemas.microsoft.com/office/drawing/2014/main" id="{C692AFDF-C4B6-80F2-99A1-F750B15B110E}"/>
              </a:ext>
            </a:extLst>
          </p:cNvPr>
          <p:cNvPicPr>
            <a:picLocks noChangeAspect="1"/>
          </p:cNvPicPr>
          <p:nvPr/>
        </p:nvPicPr>
        <p:blipFill>
          <a:blip r:embed="rId7"/>
          <a:stretch>
            <a:fillRect/>
          </a:stretch>
        </p:blipFill>
        <p:spPr>
          <a:xfrm>
            <a:off x="6378823" y="2804016"/>
            <a:ext cx="1196532" cy="1828800"/>
          </a:xfrm>
          <a:prstGeom prst="rect">
            <a:avLst/>
          </a:prstGeom>
        </p:spPr>
      </p:pic>
      <p:pic>
        <p:nvPicPr>
          <p:cNvPr id="8" name="Picture 7" descr="Icon&#10;&#10;Description automatically generated">
            <a:extLst>
              <a:ext uri="{FF2B5EF4-FFF2-40B4-BE49-F238E27FC236}">
                <a16:creationId xmlns:a16="http://schemas.microsoft.com/office/drawing/2014/main" id="{61381F07-BFB4-760E-E4F5-4EE1F844E44E}"/>
              </a:ext>
            </a:extLst>
          </p:cNvPr>
          <p:cNvPicPr>
            <a:picLocks noChangeAspect="1"/>
          </p:cNvPicPr>
          <p:nvPr/>
        </p:nvPicPr>
        <p:blipFill>
          <a:blip r:embed="rId8"/>
          <a:stretch>
            <a:fillRect/>
          </a:stretch>
        </p:blipFill>
        <p:spPr>
          <a:xfrm>
            <a:off x="7393485" y="2793802"/>
            <a:ext cx="1233502" cy="1828800"/>
          </a:xfrm>
          <a:prstGeom prst="rect">
            <a:avLst/>
          </a:prstGeom>
        </p:spPr>
      </p:pic>
      <p:pic>
        <p:nvPicPr>
          <p:cNvPr id="6" name="Picture 5">
            <a:extLst>
              <a:ext uri="{FF2B5EF4-FFF2-40B4-BE49-F238E27FC236}">
                <a16:creationId xmlns:a16="http://schemas.microsoft.com/office/drawing/2014/main" id="{0DEBF408-880A-0740-AD32-FFA2C20E43DE}"/>
              </a:ext>
            </a:extLst>
          </p:cNvPr>
          <p:cNvPicPr>
            <a:picLocks noChangeAspect="1"/>
          </p:cNvPicPr>
          <p:nvPr/>
        </p:nvPicPr>
        <p:blipFill>
          <a:blip r:embed="rId9"/>
          <a:stretch>
            <a:fillRect/>
          </a:stretch>
        </p:blipFill>
        <p:spPr>
          <a:xfrm>
            <a:off x="156167" y="1462751"/>
            <a:ext cx="3824287" cy="26621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311700" y="325200"/>
            <a:ext cx="8520600" cy="69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CONCLUSION - Extend</a:t>
            </a:r>
            <a:endParaRPr sz="4020">
              <a:solidFill>
                <a:srgbClr val="38761D"/>
              </a:solidFill>
              <a:latin typeface="Londrina Solid"/>
              <a:ea typeface="Londrina Solid"/>
              <a:cs typeface="Londrina Solid"/>
              <a:sym typeface="Londrina Solid"/>
            </a:endParaRPr>
          </a:p>
        </p:txBody>
      </p:sp>
      <p:sp>
        <p:nvSpPr>
          <p:cNvPr id="244" name="Google Shape;244;p31"/>
          <p:cNvSpPr txBox="1">
            <a:spLocks noGrp="1"/>
          </p:cNvSpPr>
          <p:nvPr>
            <p:ph type="body" idx="1"/>
          </p:nvPr>
        </p:nvSpPr>
        <p:spPr>
          <a:xfrm>
            <a:off x="363875" y="1017600"/>
            <a:ext cx="7759500" cy="84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latin typeface="Montserrat"/>
                <a:ea typeface="Montserrat"/>
                <a:cs typeface="Montserrat"/>
                <a:sym typeface="Montserrat"/>
              </a:rPr>
              <a:t>How can we reduce organic waste…</a:t>
            </a:r>
            <a:endParaRPr sz="2800">
              <a:latin typeface="Montserrat"/>
              <a:ea typeface="Montserrat"/>
              <a:cs typeface="Montserrat"/>
              <a:sym typeface="Montserrat"/>
            </a:endParaRPr>
          </a:p>
        </p:txBody>
      </p:sp>
      <p:pic>
        <p:nvPicPr>
          <p:cNvPr id="245" name="Google Shape;245;p31"/>
          <p:cNvPicPr preferRelativeResize="0"/>
          <p:nvPr/>
        </p:nvPicPr>
        <p:blipFill rotWithShape="1">
          <a:blip r:embed="rId3">
            <a:alphaModFix/>
          </a:blip>
          <a:srcRect l="7943" t="12114" r="7546" b="4849"/>
          <a:stretch/>
        </p:blipFill>
        <p:spPr>
          <a:xfrm>
            <a:off x="522568" y="2407825"/>
            <a:ext cx="994732" cy="843000"/>
          </a:xfrm>
          <a:prstGeom prst="rect">
            <a:avLst/>
          </a:prstGeom>
          <a:noFill/>
          <a:ln>
            <a:noFill/>
          </a:ln>
        </p:spPr>
      </p:pic>
      <p:pic>
        <p:nvPicPr>
          <p:cNvPr id="246" name="Google Shape;246;p31"/>
          <p:cNvPicPr preferRelativeResize="0"/>
          <p:nvPr/>
        </p:nvPicPr>
        <p:blipFill>
          <a:blip r:embed="rId4">
            <a:alphaModFix/>
          </a:blip>
          <a:stretch>
            <a:fillRect/>
          </a:stretch>
        </p:blipFill>
        <p:spPr>
          <a:xfrm>
            <a:off x="1294800" y="1944150"/>
            <a:ext cx="1474750" cy="1359226"/>
          </a:xfrm>
          <a:prstGeom prst="rect">
            <a:avLst/>
          </a:prstGeom>
          <a:noFill/>
          <a:ln>
            <a:noFill/>
          </a:ln>
        </p:spPr>
      </p:pic>
      <p:sp>
        <p:nvSpPr>
          <p:cNvPr id="247" name="Google Shape;247;p31"/>
          <p:cNvSpPr txBox="1"/>
          <p:nvPr/>
        </p:nvSpPr>
        <p:spPr>
          <a:xfrm>
            <a:off x="667650" y="3250825"/>
            <a:ext cx="1692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…at home?</a:t>
            </a:r>
            <a:endParaRPr sz="1900">
              <a:latin typeface="Montserrat"/>
              <a:ea typeface="Montserrat"/>
              <a:cs typeface="Montserrat"/>
              <a:sym typeface="Montserrat"/>
            </a:endParaRPr>
          </a:p>
        </p:txBody>
      </p:sp>
      <p:pic>
        <p:nvPicPr>
          <p:cNvPr id="248" name="Google Shape;248;p31"/>
          <p:cNvPicPr preferRelativeResize="0"/>
          <p:nvPr/>
        </p:nvPicPr>
        <p:blipFill>
          <a:blip r:embed="rId5">
            <a:alphaModFix/>
          </a:blip>
          <a:stretch>
            <a:fillRect/>
          </a:stretch>
        </p:blipFill>
        <p:spPr>
          <a:xfrm>
            <a:off x="3439101" y="2940818"/>
            <a:ext cx="2160675" cy="1512457"/>
          </a:xfrm>
          <a:prstGeom prst="rect">
            <a:avLst/>
          </a:prstGeom>
          <a:noFill/>
          <a:ln>
            <a:noFill/>
          </a:ln>
        </p:spPr>
      </p:pic>
      <p:sp>
        <p:nvSpPr>
          <p:cNvPr id="249" name="Google Shape;249;p31"/>
          <p:cNvSpPr txBox="1"/>
          <p:nvPr/>
        </p:nvSpPr>
        <p:spPr>
          <a:xfrm>
            <a:off x="3279900" y="4366750"/>
            <a:ext cx="2584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…in the classroom?</a:t>
            </a:r>
            <a:endParaRPr sz="1900">
              <a:latin typeface="Montserrat"/>
              <a:ea typeface="Montserrat"/>
              <a:cs typeface="Montserrat"/>
              <a:sym typeface="Montserrat"/>
            </a:endParaRPr>
          </a:p>
        </p:txBody>
      </p:sp>
      <p:pic>
        <p:nvPicPr>
          <p:cNvPr id="250" name="Google Shape;250;p31"/>
          <p:cNvPicPr preferRelativeResize="0"/>
          <p:nvPr/>
        </p:nvPicPr>
        <p:blipFill rotWithShape="1">
          <a:blip r:embed="rId6">
            <a:alphaModFix/>
          </a:blip>
          <a:srcRect t="11061" b="8077"/>
          <a:stretch/>
        </p:blipFill>
        <p:spPr>
          <a:xfrm>
            <a:off x="6151175" y="1642099"/>
            <a:ext cx="2330774" cy="1884624"/>
          </a:xfrm>
          <a:prstGeom prst="rect">
            <a:avLst/>
          </a:prstGeom>
          <a:noFill/>
          <a:ln>
            <a:noFill/>
          </a:ln>
        </p:spPr>
      </p:pic>
      <p:sp>
        <p:nvSpPr>
          <p:cNvPr id="251" name="Google Shape;251;p31"/>
          <p:cNvSpPr txBox="1"/>
          <p:nvPr/>
        </p:nvSpPr>
        <p:spPr>
          <a:xfrm>
            <a:off x="6575983" y="3412550"/>
            <a:ext cx="1666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…at school?</a:t>
            </a:r>
            <a:endParaRPr sz="1900">
              <a:latin typeface="Montserrat"/>
              <a:ea typeface="Montserrat"/>
              <a:cs typeface="Montserrat"/>
              <a:sym typeface="Montserrat"/>
            </a:endParaRPr>
          </a:p>
        </p:txBody>
      </p:sp>
      <p:sp>
        <p:nvSpPr>
          <p:cNvPr id="252" name="Google Shape;252;p31"/>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S14</a:t>
            </a:r>
            <a:endParaRPr>
              <a:latin typeface="Montserrat"/>
              <a:ea typeface="Montserrat"/>
              <a:cs typeface="Montserrat"/>
              <a:sym typeface="Montserrat"/>
            </a:endParaRPr>
          </a:p>
        </p:txBody>
      </p:sp>
      <p:pic>
        <p:nvPicPr>
          <p:cNvPr id="253" name="Google Shape;253;p31"/>
          <p:cNvPicPr preferRelativeResize="0"/>
          <p:nvPr/>
        </p:nvPicPr>
        <p:blipFill rotWithShape="1">
          <a:blip r:embed="rId7">
            <a:alphaModFix/>
          </a:blip>
          <a:srcRect l="9310" t="7223" r="8438" b="21683"/>
          <a:stretch/>
        </p:blipFill>
        <p:spPr>
          <a:xfrm>
            <a:off x="703501" y="1182150"/>
            <a:ext cx="322450" cy="27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445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00">
                <a:solidFill>
                  <a:srgbClr val="38761D"/>
                </a:solidFill>
                <a:latin typeface="Londrina Solid"/>
                <a:ea typeface="Londrina Solid"/>
                <a:cs typeface="Londrina Solid"/>
                <a:sym typeface="Londrina Solid"/>
              </a:rPr>
              <a:t>INTRODUCTION - Engage</a:t>
            </a:r>
            <a:endParaRPr sz="4000">
              <a:solidFill>
                <a:srgbClr val="38761D"/>
              </a:solidFill>
              <a:latin typeface="Londrina Solid"/>
              <a:ea typeface="Londrina Solid"/>
              <a:cs typeface="Londrina Solid"/>
              <a:sym typeface="Londrina Solid"/>
            </a:endParaRPr>
          </a:p>
        </p:txBody>
      </p:sp>
      <p:sp>
        <p:nvSpPr>
          <p:cNvPr id="70" name="Google Shape;70;p14"/>
          <p:cNvSpPr txBox="1">
            <a:spLocks noGrp="1"/>
          </p:cNvSpPr>
          <p:nvPr>
            <p:ph type="body" idx="1"/>
          </p:nvPr>
        </p:nvSpPr>
        <p:spPr>
          <a:xfrm>
            <a:off x="676950" y="1420425"/>
            <a:ext cx="4578900" cy="337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a:solidFill>
                  <a:srgbClr val="434343"/>
                </a:solidFill>
                <a:latin typeface="Montserrat"/>
                <a:ea typeface="Montserrat"/>
                <a:cs typeface="Montserrat"/>
                <a:sym typeface="Montserrat"/>
              </a:rPr>
              <a:t>What did you have for snack or lunch today?</a:t>
            </a:r>
            <a:endParaRPr sz="2800">
              <a:solidFill>
                <a:srgbClr val="434343"/>
              </a:solidFill>
              <a:latin typeface="Montserrat"/>
              <a:ea typeface="Montserrat"/>
              <a:cs typeface="Montserrat"/>
              <a:sym typeface="Montserrat"/>
            </a:endParaRPr>
          </a:p>
          <a:p>
            <a:pPr marL="0" lvl="0" indent="0" algn="l" rtl="0">
              <a:spcBef>
                <a:spcPts val="0"/>
              </a:spcBef>
              <a:spcAft>
                <a:spcPts val="0"/>
              </a:spcAft>
              <a:buNone/>
            </a:pPr>
            <a:endParaRPr sz="600">
              <a:solidFill>
                <a:srgbClr val="434343"/>
              </a:solidFill>
              <a:latin typeface="Montserrat"/>
              <a:ea typeface="Montserrat"/>
              <a:cs typeface="Montserrat"/>
              <a:sym typeface="Montserrat"/>
            </a:endParaRPr>
          </a:p>
          <a:p>
            <a:pPr marL="0" lvl="0" indent="0" algn="l" rtl="0">
              <a:spcBef>
                <a:spcPts val="0"/>
              </a:spcBef>
              <a:spcAft>
                <a:spcPts val="0"/>
              </a:spcAft>
              <a:buNone/>
            </a:pPr>
            <a:r>
              <a:rPr lang="en" sz="2800">
                <a:solidFill>
                  <a:srgbClr val="434343"/>
                </a:solidFill>
                <a:latin typeface="Montserrat"/>
                <a:ea typeface="Montserrat"/>
                <a:cs typeface="Montserrat"/>
                <a:sym typeface="Montserrat"/>
              </a:rPr>
              <a:t>Did you have any leftovers?</a:t>
            </a:r>
            <a:endParaRPr sz="2800">
              <a:solidFill>
                <a:srgbClr val="434343"/>
              </a:solidFill>
              <a:latin typeface="Montserrat"/>
              <a:ea typeface="Montserrat"/>
              <a:cs typeface="Montserrat"/>
              <a:sym typeface="Montserrat"/>
            </a:endParaRPr>
          </a:p>
          <a:p>
            <a:pPr marL="0" lvl="0" indent="0" algn="l" rtl="0">
              <a:spcBef>
                <a:spcPts val="0"/>
              </a:spcBef>
              <a:spcAft>
                <a:spcPts val="0"/>
              </a:spcAft>
              <a:buNone/>
            </a:pPr>
            <a:endParaRPr sz="600">
              <a:solidFill>
                <a:srgbClr val="434343"/>
              </a:solidFill>
              <a:latin typeface="Montserrat"/>
              <a:ea typeface="Montserrat"/>
              <a:cs typeface="Montserrat"/>
              <a:sym typeface="Montserrat"/>
            </a:endParaRPr>
          </a:p>
          <a:p>
            <a:pPr marL="0" lvl="0" indent="0" algn="l" rtl="0">
              <a:spcBef>
                <a:spcPts val="0"/>
              </a:spcBef>
              <a:spcAft>
                <a:spcPts val="0"/>
              </a:spcAft>
              <a:buNone/>
            </a:pPr>
            <a:r>
              <a:rPr lang="en" sz="2800">
                <a:solidFill>
                  <a:srgbClr val="434343"/>
                </a:solidFill>
                <a:latin typeface="Montserrat"/>
                <a:ea typeface="Montserrat"/>
                <a:cs typeface="Montserrat"/>
                <a:sym typeface="Montserrat"/>
              </a:rPr>
              <a:t>What did you do with them?</a:t>
            </a:r>
            <a:endParaRPr sz="2800">
              <a:solidFill>
                <a:srgbClr val="434343"/>
              </a:solidFill>
              <a:latin typeface="Montserrat"/>
              <a:ea typeface="Montserrat"/>
              <a:cs typeface="Montserrat"/>
              <a:sym typeface="Montserrat"/>
            </a:endParaRPr>
          </a:p>
        </p:txBody>
      </p:sp>
      <p:pic>
        <p:nvPicPr>
          <p:cNvPr id="71" name="Google Shape;71;p14"/>
          <p:cNvPicPr preferRelativeResize="0"/>
          <p:nvPr/>
        </p:nvPicPr>
        <p:blipFill>
          <a:blip r:embed="rId3">
            <a:alphaModFix/>
          </a:blip>
          <a:stretch>
            <a:fillRect/>
          </a:stretch>
        </p:blipFill>
        <p:spPr>
          <a:xfrm>
            <a:off x="4944000" y="1533925"/>
            <a:ext cx="3888300" cy="2358883"/>
          </a:xfrm>
          <a:prstGeom prst="rect">
            <a:avLst/>
          </a:prstGeom>
          <a:noFill/>
          <a:ln>
            <a:noFill/>
          </a:ln>
        </p:spPr>
      </p:pic>
      <p:sp>
        <p:nvSpPr>
          <p:cNvPr id="72" name="Google Shape;72;p14"/>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S2</a:t>
            </a:r>
            <a:endParaRPr>
              <a:latin typeface="Montserrat"/>
              <a:ea typeface="Montserrat"/>
              <a:cs typeface="Montserrat"/>
              <a:sym typeface="Montserrat"/>
            </a:endParaRPr>
          </a:p>
        </p:txBody>
      </p:sp>
      <p:pic>
        <p:nvPicPr>
          <p:cNvPr id="73" name="Google Shape;73;p14"/>
          <p:cNvPicPr preferRelativeResize="0"/>
          <p:nvPr/>
        </p:nvPicPr>
        <p:blipFill rotWithShape="1">
          <a:blip r:embed="rId4">
            <a:alphaModFix/>
          </a:blip>
          <a:srcRect l="9310" t="7223" r="8438" b="21683"/>
          <a:stretch/>
        </p:blipFill>
        <p:spPr>
          <a:xfrm>
            <a:off x="346838" y="2642401"/>
            <a:ext cx="321375" cy="277800"/>
          </a:xfrm>
          <a:prstGeom prst="rect">
            <a:avLst/>
          </a:prstGeom>
          <a:noFill/>
          <a:ln>
            <a:noFill/>
          </a:ln>
        </p:spPr>
      </p:pic>
      <p:pic>
        <p:nvPicPr>
          <p:cNvPr id="74" name="Google Shape;74;p14"/>
          <p:cNvPicPr preferRelativeResize="0"/>
          <p:nvPr/>
        </p:nvPicPr>
        <p:blipFill rotWithShape="1">
          <a:blip r:embed="rId4">
            <a:alphaModFix/>
          </a:blip>
          <a:srcRect l="9310" t="7223" r="8438" b="21683"/>
          <a:stretch/>
        </p:blipFill>
        <p:spPr>
          <a:xfrm>
            <a:off x="346838" y="1593551"/>
            <a:ext cx="321375" cy="277800"/>
          </a:xfrm>
          <a:prstGeom prst="rect">
            <a:avLst/>
          </a:prstGeom>
          <a:noFill/>
          <a:ln>
            <a:noFill/>
          </a:ln>
        </p:spPr>
      </p:pic>
      <p:pic>
        <p:nvPicPr>
          <p:cNvPr id="75" name="Google Shape;75;p14"/>
          <p:cNvPicPr preferRelativeResize="0"/>
          <p:nvPr/>
        </p:nvPicPr>
        <p:blipFill rotWithShape="1">
          <a:blip r:embed="rId4">
            <a:alphaModFix/>
          </a:blip>
          <a:srcRect l="9310" t="7223" r="8438" b="21683"/>
          <a:stretch/>
        </p:blipFill>
        <p:spPr>
          <a:xfrm>
            <a:off x="346838" y="3730326"/>
            <a:ext cx="321375" cy="27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 Engage</a:t>
            </a:r>
            <a:endParaRPr sz="4020">
              <a:solidFill>
                <a:srgbClr val="38761D"/>
              </a:solidFill>
              <a:latin typeface="Londrina Solid"/>
              <a:ea typeface="Londrina Solid"/>
              <a:cs typeface="Londrina Solid"/>
              <a:sym typeface="Londrina Solid"/>
            </a:endParaRPr>
          </a:p>
        </p:txBody>
      </p:sp>
      <p:sp>
        <p:nvSpPr>
          <p:cNvPr id="81" name="Google Shape;81;p15"/>
          <p:cNvSpPr txBox="1">
            <a:spLocks noGrp="1"/>
          </p:cNvSpPr>
          <p:nvPr>
            <p:ph type="body" idx="1"/>
          </p:nvPr>
        </p:nvSpPr>
        <p:spPr>
          <a:xfrm>
            <a:off x="4167900" y="1828800"/>
            <a:ext cx="4664400" cy="276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a:latin typeface="Montserrat"/>
                <a:ea typeface="Montserrat"/>
                <a:cs typeface="Montserrat"/>
                <a:sym typeface="Montserrat"/>
              </a:rPr>
              <a:t>What happens to the leftovers after?</a:t>
            </a:r>
            <a:endParaRPr sz="2800">
              <a:latin typeface="Montserrat"/>
              <a:ea typeface="Montserrat"/>
              <a:cs typeface="Montserrat"/>
              <a:sym typeface="Montserrat"/>
            </a:endParaRPr>
          </a:p>
          <a:p>
            <a:pPr marL="0" lvl="0" indent="0" algn="l" rtl="0">
              <a:spcBef>
                <a:spcPts val="0"/>
              </a:spcBef>
              <a:spcAft>
                <a:spcPts val="0"/>
              </a:spcAft>
              <a:buNone/>
            </a:pPr>
            <a:endParaRPr sz="2800">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Where do they go?</a:t>
            </a:r>
            <a:endParaRPr sz="2800">
              <a:latin typeface="Montserrat"/>
              <a:ea typeface="Montserrat"/>
              <a:cs typeface="Montserrat"/>
              <a:sym typeface="Montserrat"/>
            </a:endParaRPr>
          </a:p>
        </p:txBody>
      </p:sp>
      <p:pic>
        <p:nvPicPr>
          <p:cNvPr id="82" name="Google Shape;82;p15"/>
          <p:cNvPicPr preferRelativeResize="0"/>
          <p:nvPr/>
        </p:nvPicPr>
        <p:blipFill>
          <a:blip r:embed="rId3">
            <a:alphaModFix/>
          </a:blip>
          <a:stretch>
            <a:fillRect/>
          </a:stretch>
        </p:blipFill>
        <p:spPr>
          <a:xfrm>
            <a:off x="311700" y="1120125"/>
            <a:ext cx="3583500" cy="3583500"/>
          </a:xfrm>
          <a:prstGeom prst="rect">
            <a:avLst/>
          </a:prstGeom>
          <a:noFill/>
          <a:ln>
            <a:noFill/>
          </a:ln>
        </p:spPr>
      </p:pic>
      <p:sp>
        <p:nvSpPr>
          <p:cNvPr id="83" name="Google Shape;83;p15"/>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S3</a:t>
            </a:r>
            <a:endParaRPr>
              <a:latin typeface="Montserrat"/>
              <a:ea typeface="Montserrat"/>
              <a:cs typeface="Montserrat"/>
              <a:sym typeface="Montserrat"/>
            </a:endParaRPr>
          </a:p>
        </p:txBody>
      </p:sp>
      <p:pic>
        <p:nvPicPr>
          <p:cNvPr id="84" name="Google Shape;84;p15"/>
          <p:cNvPicPr preferRelativeResize="0"/>
          <p:nvPr/>
        </p:nvPicPr>
        <p:blipFill rotWithShape="1">
          <a:blip r:embed="rId4">
            <a:alphaModFix/>
          </a:blip>
          <a:srcRect l="9310" t="7223" r="8438" b="21683"/>
          <a:stretch/>
        </p:blipFill>
        <p:spPr>
          <a:xfrm>
            <a:off x="3846513" y="3511801"/>
            <a:ext cx="321375" cy="277800"/>
          </a:xfrm>
          <a:prstGeom prst="rect">
            <a:avLst/>
          </a:prstGeom>
          <a:noFill/>
          <a:ln>
            <a:noFill/>
          </a:ln>
        </p:spPr>
      </p:pic>
      <p:pic>
        <p:nvPicPr>
          <p:cNvPr id="85" name="Google Shape;85;p15"/>
          <p:cNvPicPr preferRelativeResize="0"/>
          <p:nvPr/>
        </p:nvPicPr>
        <p:blipFill rotWithShape="1">
          <a:blip r:embed="rId4">
            <a:alphaModFix/>
          </a:blip>
          <a:srcRect l="9310" t="7223" r="8438" b="21683"/>
          <a:stretch/>
        </p:blipFill>
        <p:spPr>
          <a:xfrm>
            <a:off x="3846513" y="2011651"/>
            <a:ext cx="321375" cy="27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285050" y="1561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990"/>
              <a:buFont typeface="Arial"/>
              <a:buNone/>
            </a:pPr>
            <a:r>
              <a:rPr lang="en" sz="4020">
                <a:solidFill>
                  <a:srgbClr val="38761D"/>
                </a:solidFill>
                <a:latin typeface="Londrina Solid"/>
                <a:ea typeface="Londrina Solid"/>
                <a:cs typeface="Londrina Solid"/>
                <a:sym typeface="Londrina Solid"/>
              </a:rPr>
              <a:t>INTRODUCTION - Engage</a:t>
            </a:r>
            <a:endParaRPr sz="4600"/>
          </a:p>
        </p:txBody>
      </p:sp>
      <p:sp>
        <p:nvSpPr>
          <p:cNvPr id="93" name="Google Shape;93;p16"/>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S4</a:t>
            </a:r>
            <a:endParaRPr>
              <a:latin typeface="Montserrat"/>
              <a:ea typeface="Montserrat"/>
              <a:cs typeface="Montserrat"/>
              <a:sym typeface="Montserrat"/>
            </a:endParaRPr>
          </a:p>
        </p:txBody>
      </p:sp>
      <p:grpSp>
        <p:nvGrpSpPr>
          <p:cNvPr id="7" name="Group 6">
            <a:extLst>
              <a:ext uri="{FF2B5EF4-FFF2-40B4-BE49-F238E27FC236}">
                <a16:creationId xmlns:a16="http://schemas.microsoft.com/office/drawing/2014/main" id="{899A0103-2FEE-76E8-2882-B4448334B77B}"/>
              </a:ext>
            </a:extLst>
          </p:cNvPr>
          <p:cNvGrpSpPr/>
          <p:nvPr/>
        </p:nvGrpSpPr>
        <p:grpSpPr>
          <a:xfrm>
            <a:off x="244192" y="1614256"/>
            <a:ext cx="3849177" cy="2031295"/>
            <a:chOff x="244192" y="1394800"/>
            <a:chExt cx="3849177" cy="2031295"/>
          </a:xfrm>
        </p:grpSpPr>
        <p:sp>
          <p:nvSpPr>
            <p:cNvPr id="92" name="Google Shape;92;p16"/>
            <p:cNvSpPr txBox="1"/>
            <p:nvPr/>
          </p:nvSpPr>
          <p:spPr>
            <a:xfrm>
              <a:off x="487018" y="1394800"/>
              <a:ext cx="3606351"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latin typeface="Montserrat"/>
                  <a:ea typeface="Montserrat"/>
                  <a:cs typeface="Montserrat"/>
                  <a:sym typeface="Montserrat"/>
                </a:rPr>
                <a:t>Make observations</a:t>
              </a:r>
            </a:p>
            <a:p>
              <a:pPr marL="0" lvl="0" indent="0" algn="l" rtl="0">
                <a:spcBef>
                  <a:spcPts val="0"/>
                </a:spcBef>
                <a:spcAft>
                  <a:spcPts val="0"/>
                </a:spcAft>
                <a:buNone/>
              </a:pPr>
              <a:endParaRPr sz="2400" dirty="0">
                <a:latin typeface="Montserrat"/>
                <a:ea typeface="Montserrat"/>
                <a:cs typeface="Montserrat"/>
                <a:sym typeface="Montserrat"/>
              </a:endParaRPr>
            </a:p>
            <a:p>
              <a:pPr marL="0" lvl="0" indent="0" algn="l" rtl="0">
                <a:spcBef>
                  <a:spcPts val="0"/>
                </a:spcBef>
                <a:spcAft>
                  <a:spcPts val="0"/>
                </a:spcAft>
                <a:buNone/>
              </a:pPr>
              <a:endParaRPr sz="2400" dirty="0">
                <a:latin typeface="Montserrat"/>
                <a:ea typeface="Montserrat"/>
                <a:cs typeface="Montserrat"/>
                <a:sym typeface="Montserrat"/>
              </a:endParaRPr>
            </a:p>
            <a:p>
              <a:pPr marL="0" lvl="0" indent="0" algn="l" rtl="0">
                <a:spcBef>
                  <a:spcPts val="0"/>
                </a:spcBef>
                <a:spcAft>
                  <a:spcPts val="0"/>
                </a:spcAft>
                <a:buNone/>
              </a:pPr>
              <a:r>
                <a:rPr lang="en" sz="2400" dirty="0">
                  <a:latin typeface="Montserrat"/>
                  <a:ea typeface="Montserrat"/>
                  <a:cs typeface="Montserrat"/>
                  <a:sym typeface="Montserrat"/>
                </a:rPr>
                <a:t>What kind of trash or waste do you see?</a:t>
              </a:r>
              <a:endParaRPr sz="2400" dirty="0">
                <a:latin typeface="Montserrat"/>
                <a:ea typeface="Montserrat"/>
                <a:cs typeface="Montserrat"/>
                <a:sym typeface="Montserrat"/>
              </a:endParaRPr>
            </a:p>
          </p:txBody>
        </p:sp>
        <p:pic>
          <p:nvPicPr>
            <p:cNvPr id="94" name="Google Shape;94;p16"/>
            <p:cNvPicPr preferRelativeResize="0"/>
            <p:nvPr/>
          </p:nvPicPr>
          <p:blipFill rotWithShape="1">
            <a:blip r:embed="rId3">
              <a:alphaModFix/>
            </a:blip>
            <a:srcRect l="9310" t="7223" r="8438" b="21683"/>
            <a:stretch/>
          </p:blipFill>
          <p:spPr>
            <a:xfrm>
              <a:off x="285050" y="1524401"/>
              <a:ext cx="321375" cy="277800"/>
            </a:xfrm>
            <a:prstGeom prst="rect">
              <a:avLst/>
            </a:prstGeom>
            <a:noFill/>
            <a:ln>
              <a:noFill/>
            </a:ln>
          </p:spPr>
        </p:pic>
        <p:pic>
          <p:nvPicPr>
            <p:cNvPr id="95" name="Google Shape;95;p16"/>
            <p:cNvPicPr preferRelativeResize="0"/>
            <p:nvPr/>
          </p:nvPicPr>
          <p:blipFill rotWithShape="1">
            <a:blip r:embed="rId3">
              <a:alphaModFix/>
            </a:blip>
            <a:srcRect l="9310" t="7223" r="8438" b="21683"/>
            <a:stretch/>
          </p:blipFill>
          <p:spPr>
            <a:xfrm>
              <a:off x="244192" y="2575865"/>
              <a:ext cx="321375" cy="277800"/>
            </a:xfrm>
            <a:prstGeom prst="rect">
              <a:avLst/>
            </a:prstGeom>
            <a:noFill/>
            <a:ln>
              <a:noFill/>
            </a:ln>
          </p:spPr>
        </p:pic>
      </p:grpSp>
      <p:pic>
        <p:nvPicPr>
          <p:cNvPr id="4" name="Picture 3">
            <a:extLst>
              <a:ext uri="{FF2B5EF4-FFF2-40B4-BE49-F238E27FC236}">
                <a16:creationId xmlns:a16="http://schemas.microsoft.com/office/drawing/2014/main" id="{B62F6848-1359-F247-6309-B4F52EE41581}"/>
              </a:ext>
            </a:extLst>
          </p:cNvPr>
          <p:cNvPicPr>
            <a:picLocks noChangeAspect="1"/>
          </p:cNvPicPr>
          <p:nvPr/>
        </p:nvPicPr>
        <p:blipFill>
          <a:blip r:embed="rId4"/>
          <a:stretch>
            <a:fillRect/>
          </a:stretch>
        </p:blipFill>
        <p:spPr>
          <a:xfrm>
            <a:off x="4093369" y="1290476"/>
            <a:ext cx="4933003" cy="32886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1561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sz="4000">
                <a:solidFill>
                  <a:srgbClr val="38761D"/>
                </a:solidFill>
                <a:latin typeface="Londrina Solid"/>
                <a:ea typeface="Londrina Solid"/>
                <a:cs typeface="Londrina Solid"/>
                <a:sym typeface="Londrina Solid"/>
              </a:rPr>
              <a:t>INTRODUCTION - Engage</a:t>
            </a:r>
            <a:endParaRPr sz="4000"/>
          </a:p>
        </p:txBody>
      </p:sp>
      <p:pic>
        <p:nvPicPr>
          <p:cNvPr id="101" name="Google Shape;101;p17"/>
          <p:cNvPicPr preferRelativeResize="0"/>
          <p:nvPr/>
        </p:nvPicPr>
        <p:blipFill>
          <a:blip r:embed="rId3">
            <a:alphaModFix/>
          </a:blip>
          <a:stretch>
            <a:fillRect/>
          </a:stretch>
        </p:blipFill>
        <p:spPr>
          <a:xfrm>
            <a:off x="-479400" y="834500"/>
            <a:ext cx="9534626" cy="4257700"/>
          </a:xfrm>
          <a:prstGeom prst="rect">
            <a:avLst/>
          </a:prstGeom>
          <a:noFill/>
          <a:ln>
            <a:noFill/>
          </a:ln>
        </p:spPr>
      </p:pic>
      <p:sp>
        <p:nvSpPr>
          <p:cNvPr id="102" name="Google Shape;102;p17"/>
          <p:cNvSpPr txBox="1">
            <a:spLocks noGrp="1"/>
          </p:cNvSpPr>
          <p:nvPr>
            <p:ph type="body" idx="1"/>
          </p:nvPr>
        </p:nvSpPr>
        <p:spPr>
          <a:xfrm>
            <a:off x="1012050" y="987425"/>
            <a:ext cx="6942300" cy="28476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 sz="4900" b="1">
                <a:solidFill>
                  <a:srgbClr val="FFFFFF"/>
                </a:solidFill>
                <a:latin typeface="Englebert"/>
                <a:ea typeface="Englebert"/>
                <a:cs typeface="Englebert"/>
                <a:sym typeface="Englebert"/>
              </a:rPr>
              <a:t>What can we do so we don’t throw away so much food?</a:t>
            </a:r>
            <a:endParaRPr sz="4900" b="1">
              <a:solidFill>
                <a:srgbClr val="FFFFFF"/>
              </a:solidFill>
              <a:latin typeface="Englebert"/>
              <a:ea typeface="Englebert"/>
              <a:cs typeface="Englebert"/>
              <a:sym typeface="Englebert"/>
            </a:endParaRPr>
          </a:p>
        </p:txBody>
      </p:sp>
      <p:sp>
        <p:nvSpPr>
          <p:cNvPr id="103" name="Google Shape;103;p17"/>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S5</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11700" y="265475"/>
            <a:ext cx="8520600" cy="75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Explore</a:t>
            </a:r>
            <a:endParaRPr sz="4020">
              <a:solidFill>
                <a:srgbClr val="38761D"/>
              </a:solidFill>
              <a:latin typeface="Londrina Solid"/>
              <a:ea typeface="Londrina Solid"/>
              <a:cs typeface="Londrina Solid"/>
              <a:sym typeface="Londrina Solid"/>
            </a:endParaRPr>
          </a:p>
        </p:txBody>
      </p:sp>
      <p:sp>
        <p:nvSpPr>
          <p:cNvPr id="109" name="Google Shape;109;p18"/>
          <p:cNvSpPr txBox="1">
            <a:spLocks noGrp="1"/>
          </p:cNvSpPr>
          <p:nvPr>
            <p:ph type="body" idx="1"/>
          </p:nvPr>
        </p:nvSpPr>
        <p:spPr>
          <a:xfrm>
            <a:off x="1387075" y="1467800"/>
            <a:ext cx="6258600" cy="3149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2800" b="1">
                <a:latin typeface="Montserrat"/>
                <a:ea typeface="Montserrat"/>
                <a:cs typeface="Montserrat"/>
                <a:sym typeface="Montserrat"/>
              </a:rPr>
              <a:t>CARD SORT - Activity</a:t>
            </a:r>
            <a:endParaRPr sz="2800" b="1">
              <a:latin typeface="Montserrat"/>
              <a:ea typeface="Montserrat"/>
              <a:cs typeface="Montserrat"/>
              <a:sym typeface="Montserrat"/>
            </a:endParaRPr>
          </a:p>
          <a:p>
            <a:pPr marL="0" lvl="0" indent="0" algn="ctr" rtl="0">
              <a:spcBef>
                <a:spcPts val="0"/>
              </a:spcBef>
              <a:spcAft>
                <a:spcPts val="0"/>
              </a:spcAft>
              <a:buNone/>
            </a:pPr>
            <a:endParaRPr sz="2000" b="1">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Cut and sort the cards.</a:t>
            </a:r>
            <a:endParaRPr sz="2800">
              <a:latin typeface="Montserrat"/>
              <a:ea typeface="Montserrat"/>
              <a:cs typeface="Montserrat"/>
              <a:sym typeface="Montserrat"/>
            </a:endParaRPr>
          </a:p>
          <a:p>
            <a:pPr marL="0" lvl="0" indent="0" algn="l" rtl="0">
              <a:spcBef>
                <a:spcPts val="0"/>
              </a:spcBef>
              <a:spcAft>
                <a:spcPts val="0"/>
              </a:spcAft>
              <a:buNone/>
            </a:pPr>
            <a:endParaRPr sz="1000">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Sort them into what you think is Organic Waste and Non-organic Waste.</a:t>
            </a:r>
            <a:endParaRPr sz="2800">
              <a:latin typeface="Montserrat"/>
              <a:ea typeface="Montserrat"/>
              <a:cs typeface="Montserrat"/>
              <a:sym typeface="Montserrat"/>
            </a:endParaRPr>
          </a:p>
        </p:txBody>
      </p:sp>
      <p:sp>
        <p:nvSpPr>
          <p:cNvPr id="110" name="Google Shape;110;p18"/>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S6</a:t>
            </a:r>
            <a:endParaRPr>
              <a:latin typeface="Montserrat"/>
              <a:ea typeface="Montserrat"/>
              <a:cs typeface="Montserrat"/>
              <a:sym typeface="Montserrat"/>
            </a:endParaRPr>
          </a:p>
        </p:txBody>
      </p:sp>
      <p:pic>
        <p:nvPicPr>
          <p:cNvPr id="111" name="Google Shape;111;p18"/>
          <p:cNvPicPr preferRelativeResize="0"/>
          <p:nvPr/>
        </p:nvPicPr>
        <p:blipFill rotWithShape="1">
          <a:blip r:embed="rId3">
            <a:alphaModFix/>
          </a:blip>
          <a:srcRect l="9310" t="7223" r="8438" b="21683"/>
          <a:stretch/>
        </p:blipFill>
        <p:spPr>
          <a:xfrm>
            <a:off x="1112138" y="2432851"/>
            <a:ext cx="321375" cy="277800"/>
          </a:xfrm>
          <a:prstGeom prst="rect">
            <a:avLst/>
          </a:prstGeom>
          <a:noFill/>
          <a:ln>
            <a:noFill/>
          </a:ln>
        </p:spPr>
      </p:pic>
      <p:pic>
        <p:nvPicPr>
          <p:cNvPr id="112" name="Google Shape;112;p18"/>
          <p:cNvPicPr preferRelativeResize="0"/>
          <p:nvPr/>
        </p:nvPicPr>
        <p:blipFill rotWithShape="1">
          <a:blip r:embed="rId3">
            <a:alphaModFix/>
          </a:blip>
          <a:srcRect l="9310" t="7223" r="8438" b="21683"/>
          <a:stretch/>
        </p:blipFill>
        <p:spPr>
          <a:xfrm>
            <a:off x="1065688" y="3119976"/>
            <a:ext cx="321375" cy="27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928000" y="404763"/>
            <a:ext cx="2965200" cy="66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66" b="1">
                <a:latin typeface="Just Another Hand"/>
                <a:ea typeface="Just Another Hand"/>
                <a:cs typeface="Just Another Hand"/>
                <a:sym typeface="Just Another Hand"/>
              </a:rPr>
              <a:t>         </a:t>
            </a:r>
            <a:r>
              <a:rPr lang="en" sz="5422">
                <a:latin typeface="Just Another Hand"/>
                <a:ea typeface="Just Another Hand"/>
                <a:cs typeface="Just Another Hand"/>
                <a:sym typeface="Just Another Hand"/>
              </a:rPr>
              <a:t>Cu</a:t>
            </a:r>
            <a:r>
              <a:rPr lang="en" sz="4866">
                <a:latin typeface="Just Another Hand"/>
                <a:ea typeface="Just Another Hand"/>
                <a:cs typeface="Just Another Hand"/>
                <a:sym typeface="Just Another Hand"/>
              </a:rPr>
              <a:t>t</a:t>
            </a:r>
            <a:r>
              <a:rPr lang="en">
                <a:latin typeface="Londrina Solid"/>
                <a:ea typeface="Londrina Solid"/>
                <a:cs typeface="Londrina Solid"/>
                <a:sym typeface="Londrina Solid"/>
              </a:rPr>
              <a:t> </a:t>
            </a:r>
            <a:endParaRPr>
              <a:latin typeface="Londrina Solid"/>
              <a:ea typeface="Londrina Solid"/>
              <a:cs typeface="Londrina Solid"/>
              <a:sym typeface="Londrina Solid"/>
            </a:endParaRPr>
          </a:p>
        </p:txBody>
      </p:sp>
      <p:pic>
        <p:nvPicPr>
          <p:cNvPr id="118" name="Google Shape;118;p19"/>
          <p:cNvPicPr preferRelativeResize="0"/>
          <p:nvPr/>
        </p:nvPicPr>
        <p:blipFill>
          <a:blip r:embed="rId3">
            <a:alphaModFix/>
          </a:blip>
          <a:stretch>
            <a:fillRect/>
          </a:stretch>
        </p:blipFill>
        <p:spPr>
          <a:xfrm>
            <a:off x="928075" y="1066575"/>
            <a:ext cx="2965051" cy="3820999"/>
          </a:xfrm>
          <a:prstGeom prst="rect">
            <a:avLst/>
          </a:prstGeom>
          <a:noFill/>
          <a:ln w="9525" cap="flat" cmpd="sng">
            <a:solidFill>
              <a:schemeClr val="dk2"/>
            </a:solidFill>
            <a:prstDash val="solid"/>
            <a:round/>
            <a:headEnd type="none" w="sm" len="sm"/>
            <a:tailEnd type="none" w="sm" len="sm"/>
          </a:ln>
        </p:spPr>
      </p:pic>
      <p:pic>
        <p:nvPicPr>
          <p:cNvPr id="119" name="Google Shape;119;p19"/>
          <p:cNvPicPr preferRelativeResize="0"/>
          <p:nvPr/>
        </p:nvPicPr>
        <p:blipFill rotWithShape="1">
          <a:blip r:embed="rId4">
            <a:alphaModFix/>
          </a:blip>
          <a:srcRect l="22507" t="11348" r="22109" b="31364"/>
          <a:stretch/>
        </p:blipFill>
        <p:spPr>
          <a:xfrm rot="2371950">
            <a:off x="2377728" y="267841"/>
            <a:ext cx="732843" cy="757997"/>
          </a:xfrm>
          <a:prstGeom prst="rect">
            <a:avLst/>
          </a:prstGeom>
          <a:noFill/>
          <a:ln>
            <a:noFill/>
          </a:ln>
        </p:spPr>
      </p:pic>
      <p:sp>
        <p:nvSpPr>
          <p:cNvPr id="120" name="Google Shape;120;p19"/>
          <p:cNvSpPr txBox="1">
            <a:spLocks noGrp="1"/>
          </p:cNvSpPr>
          <p:nvPr>
            <p:ph type="title"/>
          </p:nvPr>
        </p:nvSpPr>
        <p:spPr>
          <a:xfrm>
            <a:off x="5094550" y="404763"/>
            <a:ext cx="2965200" cy="66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66" b="1">
                <a:latin typeface="Just Another Hand"/>
                <a:ea typeface="Just Another Hand"/>
                <a:cs typeface="Just Another Hand"/>
                <a:sym typeface="Just Another Hand"/>
              </a:rPr>
              <a:t>      </a:t>
            </a:r>
            <a:r>
              <a:rPr lang="en" sz="5422">
                <a:latin typeface="Just Another Hand"/>
                <a:ea typeface="Just Another Hand"/>
                <a:cs typeface="Just Another Hand"/>
                <a:sym typeface="Just Another Hand"/>
              </a:rPr>
              <a:t> Sort</a:t>
            </a:r>
            <a:r>
              <a:rPr lang="en">
                <a:latin typeface="Londrina Solid"/>
                <a:ea typeface="Londrina Solid"/>
                <a:cs typeface="Londrina Solid"/>
                <a:sym typeface="Londrina Solid"/>
              </a:rPr>
              <a:t> </a:t>
            </a:r>
            <a:endParaRPr>
              <a:latin typeface="Londrina Solid"/>
              <a:ea typeface="Londrina Solid"/>
              <a:cs typeface="Londrina Solid"/>
              <a:sym typeface="Londrina Solid"/>
            </a:endParaRPr>
          </a:p>
        </p:txBody>
      </p:sp>
      <p:pic>
        <p:nvPicPr>
          <p:cNvPr id="121" name="Google Shape;121;p19"/>
          <p:cNvPicPr preferRelativeResize="0"/>
          <p:nvPr/>
        </p:nvPicPr>
        <p:blipFill>
          <a:blip r:embed="rId5">
            <a:alphaModFix/>
          </a:blip>
          <a:stretch>
            <a:fillRect/>
          </a:stretch>
        </p:blipFill>
        <p:spPr>
          <a:xfrm>
            <a:off x="5389363" y="1158825"/>
            <a:ext cx="2841024" cy="3636508"/>
          </a:xfrm>
          <a:prstGeom prst="rect">
            <a:avLst/>
          </a:prstGeom>
          <a:noFill/>
          <a:ln w="9525" cap="flat" cmpd="sng">
            <a:solidFill>
              <a:schemeClr val="dk2"/>
            </a:solidFill>
            <a:prstDash val="solid"/>
            <a:round/>
            <a:headEnd type="none" w="sm" len="sm"/>
            <a:tailEnd type="none" w="sm" len="sm"/>
          </a:ln>
        </p:spPr>
      </p:pic>
      <p:pic>
        <p:nvPicPr>
          <p:cNvPr id="122" name="Google Shape;122;p19"/>
          <p:cNvPicPr preferRelativeResize="0"/>
          <p:nvPr/>
        </p:nvPicPr>
        <p:blipFill rotWithShape="1">
          <a:blip r:embed="rId6">
            <a:alphaModFix/>
          </a:blip>
          <a:srcRect l="7067" r="7058" b="16478"/>
          <a:stretch/>
        </p:blipFill>
        <p:spPr>
          <a:xfrm>
            <a:off x="6510100" y="355250"/>
            <a:ext cx="599550" cy="583168"/>
          </a:xfrm>
          <a:prstGeom prst="rect">
            <a:avLst/>
          </a:prstGeom>
          <a:noFill/>
          <a:ln>
            <a:noFill/>
          </a:ln>
        </p:spPr>
      </p:pic>
      <p:pic>
        <p:nvPicPr>
          <p:cNvPr id="123" name="Google Shape;123;p19"/>
          <p:cNvPicPr preferRelativeResize="0"/>
          <p:nvPr/>
        </p:nvPicPr>
        <p:blipFill rotWithShape="1">
          <a:blip r:embed="rId7">
            <a:alphaModFix/>
          </a:blip>
          <a:srcRect l="8685" t="4418" r="7231" b="24879"/>
          <a:stretch/>
        </p:blipFill>
        <p:spPr>
          <a:xfrm>
            <a:off x="3998450" y="2713225"/>
            <a:ext cx="1248749" cy="773726"/>
          </a:xfrm>
          <a:prstGeom prst="rect">
            <a:avLst/>
          </a:prstGeom>
          <a:noFill/>
          <a:ln>
            <a:noFill/>
          </a:ln>
        </p:spPr>
      </p:pic>
      <p:sp>
        <p:nvSpPr>
          <p:cNvPr id="124" name="Google Shape;124;p19"/>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S7</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213075"/>
            <a:ext cx="8520600" cy="75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Explore</a:t>
            </a:r>
            <a:endParaRPr sz="4020">
              <a:solidFill>
                <a:srgbClr val="38761D"/>
              </a:solidFill>
              <a:latin typeface="Londrina Solid"/>
              <a:ea typeface="Londrina Solid"/>
              <a:cs typeface="Londrina Solid"/>
              <a:sym typeface="Londrina Solid"/>
            </a:endParaRPr>
          </a:p>
        </p:txBody>
      </p:sp>
      <p:pic>
        <p:nvPicPr>
          <p:cNvPr id="130" name="Google Shape;130;p20"/>
          <p:cNvPicPr preferRelativeResize="0"/>
          <p:nvPr/>
        </p:nvPicPr>
        <p:blipFill rotWithShape="1">
          <a:blip r:embed="rId3">
            <a:alphaModFix/>
          </a:blip>
          <a:srcRect b="6568"/>
          <a:stretch/>
        </p:blipFill>
        <p:spPr>
          <a:xfrm>
            <a:off x="221675" y="1017700"/>
            <a:ext cx="4185150" cy="3758725"/>
          </a:xfrm>
          <a:prstGeom prst="rect">
            <a:avLst/>
          </a:prstGeom>
          <a:noFill/>
          <a:ln>
            <a:noFill/>
          </a:ln>
        </p:spPr>
      </p:pic>
      <p:sp>
        <p:nvSpPr>
          <p:cNvPr id="131" name="Google Shape;131;p20"/>
          <p:cNvSpPr txBox="1">
            <a:spLocks noGrp="1"/>
          </p:cNvSpPr>
          <p:nvPr>
            <p:ph type="body" idx="1"/>
          </p:nvPr>
        </p:nvSpPr>
        <p:spPr>
          <a:xfrm rot="21426625">
            <a:off x="1181533" y="2258546"/>
            <a:ext cx="2534700" cy="173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dirty="0">
                <a:latin typeface="Montserrat"/>
                <a:ea typeface="Montserrat"/>
                <a:cs typeface="Montserrat"/>
                <a:sym typeface="Montserrat"/>
              </a:rPr>
              <a:t>How are you sorting them?</a:t>
            </a:r>
            <a:endParaRPr sz="2600" dirty="0">
              <a:latin typeface="Montserrat"/>
              <a:ea typeface="Montserrat"/>
              <a:cs typeface="Montserrat"/>
              <a:sym typeface="Montserrat"/>
            </a:endParaRPr>
          </a:p>
        </p:txBody>
      </p:sp>
      <p:pic>
        <p:nvPicPr>
          <p:cNvPr id="132" name="Google Shape;132;p20"/>
          <p:cNvPicPr preferRelativeResize="0"/>
          <p:nvPr/>
        </p:nvPicPr>
        <p:blipFill rotWithShape="1">
          <a:blip r:embed="rId3">
            <a:alphaModFix/>
          </a:blip>
          <a:srcRect b="6568"/>
          <a:stretch/>
        </p:blipFill>
        <p:spPr>
          <a:xfrm>
            <a:off x="4502125" y="1133000"/>
            <a:ext cx="4185150" cy="3758725"/>
          </a:xfrm>
          <a:prstGeom prst="rect">
            <a:avLst/>
          </a:prstGeom>
          <a:noFill/>
          <a:ln>
            <a:noFill/>
          </a:ln>
        </p:spPr>
      </p:pic>
      <p:sp>
        <p:nvSpPr>
          <p:cNvPr id="133" name="Google Shape;133;p20"/>
          <p:cNvSpPr txBox="1">
            <a:spLocks noGrp="1"/>
          </p:cNvSpPr>
          <p:nvPr>
            <p:ph type="body" idx="1"/>
          </p:nvPr>
        </p:nvSpPr>
        <p:spPr>
          <a:xfrm rot="21344482">
            <a:off x="5420870" y="1857665"/>
            <a:ext cx="2534700" cy="2547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600" dirty="0">
                <a:latin typeface="Montserrat"/>
                <a:ea typeface="Montserrat"/>
                <a:cs typeface="Montserrat"/>
                <a:sym typeface="Montserrat"/>
              </a:rPr>
              <a:t>What rule are you using or following?</a:t>
            </a:r>
            <a:endParaRPr sz="2600" dirty="0">
              <a:latin typeface="Montserrat"/>
              <a:ea typeface="Montserrat"/>
              <a:cs typeface="Montserrat"/>
              <a:sym typeface="Montserrat"/>
            </a:endParaRPr>
          </a:p>
        </p:txBody>
      </p:sp>
      <p:sp>
        <p:nvSpPr>
          <p:cNvPr id="134" name="Google Shape;134;p20"/>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S8</a:t>
            </a:r>
            <a:endParaRPr>
              <a:latin typeface="Montserrat"/>
              <a:ea typeface="Montserrat"/>
              <a:cs typeface="Montserrat"/>
              <a:sym typeface="Montserrat"/>
            </a:endParaRPr>
          </a:p>
        </p:txBody>
      </p:sp>
      <p:pic>
        <p:nvPicPr>
          <p:cNvPr id="135" name="Google Shape;135;p20"/>
          <p:cNvPicPr preferRelativeResize="0"/>
          <p:nvPr/>
        </p:nvPicPr>
        <p:blipFill rotWithShape="1">
          <a:blip r:embed="rId4">
            <a:alphaModFix/>
          </a:blip>
          <a:srcRect l="9310" t="7223" r="8438" b="21683"/>
          <a:stretch/>
        </p:blipFill>
        <p:spPr>
          <a:xfrm>
            <a:off x="877788" y="2489751"/>
            <a:ext cx="321375" cy="277800"/>
          </a:xfrm>
          <a:prstGeom prst="rect">
            <a:avLst/>
          </a:prstGeom>
          <a:noFill/>
          <a:ln>
            <a:noFill/>
          </a:ln>
        </p:spPr>
      </p:pic>
      <p:pic>
        <p:nvPicPr>
          <p:cNvPr id="136" name="Google Shape;136;p20"/>
          <p:cNvPicPr preferRelativeResize="0"/>
          <p:nvPr/>
        </p:nvPicPr>
        <p:blipFill rotWithShape="1">
          <a:blip r:embed="rId4">
            <a:alphaModFix/>
          </a:blip>
          <a:srcRect l="9310" t="7223" r="8438" b="21683"/>
          <a:stretch/>
        </p:blipFill>
        <p:spPr>
          <a:xfrm>
            <a:off x="5198088" y="2602326"/>
            <a:ext cx="321375" cy="27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388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620" b="1">
                <a:solidFill>
                  <a:srgbClr val="38761D"/>
                </a:solidFill>
                <a:latin typeface="Londrina Solid"/>
                <a:ea typeface="Londrina Solid"/>
                <a:cs typeface="Londrina Solid"/>
                <a:sym typeface="Londrina Solid"/>
              </a:rPr>
              <a:t>INTRODUCTION - Student Explain</a:t>
            </a:r>
            <a:endParaRPr sz="3620" b="1">
              <a:solidFill>
                <a:srgbClr val="38761D"/>
              </a:solidFill>
              <a:latin typeface="Londrina Solid"/>
              <a:ea typeface="Londrina Solid"/>
              <a:cs typeface="Londrina Solid"/>
              <a:sym typeface="Londrina Solid"/>
            </a:endParaRPr>
          </a:p>
        </p:txBody>
      </p:sp>
      <p:pic>
        <p:nvPicPr>
          <p:cNvPr id="142" name="Google Shape;142;p21"/>
          <p:cNvPicPr preferRelativeResize="0"/>
          <p:nvPr/>
        </p:nvPicPr>
        <p:blipFill rotWithShape="1">
          <a:blip r:embed="rId3">
            <a:alphaModFix/>
          </a:blip>
          <a:srcRect t="14032" b="12996"/>
          <a:stretch/>
        </p:blipFill>
        <p:spPr>
          <a:xfrm>
            <a:off x="506925" y="1062075"/>
            <a:ext cx="5307825" cy="3858176"/>
          </a:xfrm>
          <a:prstGeom prst="rect">
            <a:avLst/>
          </a:prstGeom>
          <a:noFill/>
          <a:ln>
            <a:noFill/>
          </a:ln>
        </p:spPr>
      </p:pic>
      <p:sp>
        <p:nvSpPr>
          <p:cNvPr id="143" name="Google Shape;143;p21"/>
          <p:cNvSpPr txBox="1">
            <a:spLocks noGrp="1"/>
          </p:cNvSpPr>
          <p:nvPr>
            <p:ph type="body" idx="1"/>
          </p:nvPr>
        </p:nvSpPr>
        <p:spPr>
          <a:xfrm>
            <a:off x="710925" y="1440425"/>
            <a:ext cx="4828200" cy="292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b="1">
                <a:latin typeface="Montserrat"/>
                <a:ea typeface="Montserrat"/>
                <a:cs typeface="Montserrat"/>
                <a:sym typeface="Montserrat"/>
              </a:rPr>
              <a:t>WRITING PROMPT</a:t>
            </a:r>
            <a:endParaRPr sz="2600" b="1">
              <a:latin typeface="Montserrat"/>
              <a:ea typeface="Montserrat"/>
              <a:cs typeface="Montserrat"/>
              <a:sym typeface="Montserrat"/>
            </a:endParaRPr>
          </a:p>
          <a:p>
            <a:pPr marL="0" lvl="0" indent="0" algn="ctr" rtl="0">
              <a:spcBef>
                <a:spcPts val="0"/>
              </a:spcBef>
              <a:spcAft>
                <a:spcPts val="0"/>
              </a:spcAft>
              <a:buNone/>
            </a:pPr>
            <a:r>
              <a:rPr lang="en" sz="2100">
                <a:latin typeface="Montserrat"/>
                <a:ea typeface="Montserrat"/>
                <a:cs typeface="Montserrat"/>
                <a:sym typeface="Montserrat"/>
              </a:rPr>
              <a:t>Write on your lab book the answers to these questions.</a:t>
            </a:r>
            <a:endParaRPr sz="2100">
              <a:latin typeface="Montserrat"/>
              <a:ea typeface="Montserrat"/>
              <a:cs typeface="Montserrat"/>
              <a:sym typeface="Montserrat"/>
            </a:endParaRPr>
          </a:p>
          <a:p>
            <a:pPr marL="0" lvl="0" indent="0" algn="ctr" rtl="0">
              <a:spcBef>
                <a:spcPts val="0"/>
              </a:spcBef>
              <a:spcAft>
                <a:spcPts val="0"/>
              </a:spcAft>
              <a:buNone/>
            </a:pPr>
            <a:endParaRPr sz="600">
              <a:latin typeface="Montserrat"/>
              <a:ea typeface="Montserrat"/>
              <a:cs typeface="Montserrat"/>
              <a:sym typeface="Montserrat"/>
            </a:endParaRPr>
          </a:p>
          <a:p>
            <a:pPr marL="0" lvl="0" indent="457200" algn="l" rtl="0">
              <a:spcBef>
                <a:spcPts val="0"/>
              </a:spcBef>
              <a:spcAft>
                <a:spcPts val="0"/>
              </a:spcAft>
              <a:buNone/>
            </a:pPr>
            <a:r>
              <a:rPr lang="en" sz="2200" b="1">
                <a:solidFill>
                  <a:srgbClr val="274E13"/>
                </a:solidFill>
                <a:latin typeface="Happy Monkey"/>
                <a:ea typeface="Happy Monkey"/>
                <a:cs typeface="Happy Monkey"/>
                <a:sym typeface="Happy Monkey"/>
              </a:rPr>
              <a:t>What is organic waste?</a:t>
            </a:r>
            <a:endParaRPr sz="2200" b="1">
              <a:solidFill>
                <a:srgbClr val="274E13"/>
              </a:solidFill>
              <a:latin typeface="Happy Monkey"/>
              <a:ea typeface="Happy Monkey"/>
              <a:cs typeface="Happy Monkey"/>
              <a:sym typeface="Happy Monkey"/>
            </a:endParaRPr>
          </a:p>
          <a:p>
            <a:pPr marL="0" lvl="0" indent="457200" algn="l" rtl="0">
              <a:spcBef>
                <a:spcPts val="0"/>
              </a:spcBef>
              <a:spcAft>
                <a:spcPts val="0"/>
              </a:spcAft>
              <a:buNone/>
            </a:pPr>
            <a:endParaRPr sz="1000" b="1">
              <a:solidFill>
                <a:srgbClr val="274E13"/>
              </a:solidFill>
              <a:latin typeface="Happy Monkey"/>
              <a:ea typeface="Happy Monkey"/>
              <a:cs typeface="Happy Monkey"/>
              <a:sym typeface="Happy Monkey"/>
            </a:endParaRPr>
          </a:p>
          <a:p>
            <a:pPr marL="457200" lvl="0" indent="0" algn="l" rtl="0">
              <a:spcBef>
                <a:spcPts val="0"/>
              </a:spcBef>
              <a:spcAft>
                <a:spcPts val="0"/>
              </a:spcAft>
              <a:buNone/>
            </a:pPr>
            <a:r>
              <a:rPr lang="en" sz="2200" b="1">
                <a:solidFill>
                  <a:srgbClr val="274E13"/>
                </a:solidFill>
                <a:latin typeface="Happy Monkey"/>
                <a:ea typeface="Happy Monkey"/>
                <a:cs typeface="Happy Monkey"/>
                <a:sym typeface="Happy Monkey"/>
              </a:rPr>
              <a:t>What did you use to sort the cards?</a:t>
            </a:r>
            <a:endParaRPr sz="2200" b="1">
              <a:solidFill>
                <a:srgbClr val="274E13"/>
              </a:solidFill>
              <a:latin typeface="Happy Monkey"/>
              <a:ea typeface="Happy Monkey"/>
              <a:cs typeface="Happy Monkey"/>
              <a:sym typeface="Happy Monkey"/>
            </a:endParaRPr>
          </a:p>
        </p:txBody>
      </p:sp>
      <p:pic>
        <p:nvPicPr>
          <p:cNvPr id="144" name="Google Shape;144;p21"/>
          <p:cNvPicPr preferRelativeResize="0"/>
          <p:nvPr/>
        </p:nvPicPr>
        <p:blipFill>
          <a:blip r:embed="rId4">
            <a:alphaModFix/>
          </a:blip>
          <a:stretch>
            <a:fillRect/>
          </a:stretch>
        </p:blipFill>
        <p:spPr>
          <a:xfrm rot="612131">
            <a:off x="6160846" y="1571372"/>
            <a:ext cx="2516235" cy="2491080"/>
          </a:xfrm>
          <a:prstGeom prst="rect">
            <a:avLst/>
          </a:prstGeom>
          <a:noFill/>
          <a:ln>
            <a:noFill/>
          </a:ln>
        </p:spPr>
      </p:pic>
      <p:sp>
        <p:nvSpPr>
          <p:cNvPr id="145" name="Google Shape;145;p21"/>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S9</a:t>
            </a:r>
            <a:endParaRPr>
              <a:latin typeface="Montserrat"/>
              <a:ea typeface="Montserrat"/>
              <a:cs typeface="Montserrat"/>
              <a:sym typeface="Montserrat"/>
            </a:endParaRPr>
          </a:p>
        </p:txBody>
      </p:sp>
      <p:pic>
        <p:nvPicPr>
          <p:cNvPr id="146" name="Google Shape;146;p21"/>
          <p:cNvPicPr preferRelativeResize="0"/>
          <p:nvPr/>
        </p:nvPicPr>
        <p:blipFill rotWithShape="1">
          <a:blip r:embed="rId5">
            <a:alphaModFix/>
          </a:blip>
          <a:srcRect l="9310" t="7223" r="8438" b="21683"/>
          <a:stretch/>
        </p:blipFill>
        <p:spPr>
          <a:xfrm>
            <a:off x="950823" y="2875500"/>
            <a:ext cx="267599" cy="231326"/>
          </a:xfrm>
          <a:prstGeom prst="rect">
            <a:avLst/>
          </a:prstGeom>
          <a:noFill/>
          <a:ln>
            <a:noFill/>
          </a:ln>
        </p:spPr>
      </p:pic>
      <p:pic>
        <p:nvPicPr>
          <p:cNvPr id="147" name="Google Shape;147;p21"/>
          <p:cNvPicPr preferRelativeResize="0"/>
          <p:nvPr/>
        </p:nvPicPr>
        <p:blipFill rotWithShape="1">
          <a:blip r:embed="rId5">
            <a:alphaModFix/>
          </a:blip>
          <a:srcRect l="9310" t="7223" r="8438" b="21683"/>
          <a:stretch/>
        </p:blipFill>
        <p:spPr>
          <a:xfrm>
            <a:off x="950823" y="3439375"/>
            <a:ext cx="267599" cy="2313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3227</TotalTime>
  <Words>324</Words>
  <Application>Microsoft Office PowerPoint</Application>
  <PresentationFormat>On-screen Show (16:9)</PresentationFormat>
  <Paragraphs>92</Paragraphs>
  <Slides>19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Just Another Hand</vt:lpstr>
      <vt:lpstr>Open Sans</vt:lpstr>
      <vt:lpstr>Englebert</vt:lpstr>
      <vt:lpstr>Montserrat</vt:lpstr>
      <vt:lpstr>Happy Monkey</vt:lpstr>
      <vt:lpstr>Londrina Solid</vt:lpstr>
      <vt:lpstr>Economica</vt:lpstr>
      <vt:lpstr>Luxe</vt:lpstr>
      <vt:lpstr>PowerPoint Presentation</vt:lpstr>
      <vt:lpstr>INTRODUCTION - Engage</vt:lpstr>
      <vt:lpstr>INTRODUCTION - Engage</vt:lpstr>
      <vt:lpstr>INTRODUCTION - Engage</vt:lpstr>
      <vt:lpstr>INTRODUCTION - Engage</vt:lpstr>
      <vt:lpstr>INTRODUCTION- Explore</vt:lpstr>
      <vt:lpstr>         Cut </vt:lpstr>
      <vt:lpstr>INTRODUCTION- Explore</vt:lpstr>
      <vt:lpstr>INTRODUCTION - Student Explain</vt:lpstr>
      <vt:lpstr>PROCEDURE - Teacher Explain</vt:lpstr>
      <vt:lpstr>PROCEDURE - Teacher Explain</vt:lpstr>
      <vt:lpstr>PROCEDURE - Teacher Explain</vt:lpstr>
      <vt:lpstr>ACADEMIC/SCIENTIFIC VOCABULARY</vt:lpstr>
      <vt:lpstr>ACADEMIC/SCIENTIFIC VOCABULARY</vt:lpstr>
      <vt:lpstr>ACADEMIC/SCIENTIFIC VOCABULARY</vt:lpstr>
      <vt:lpstr>ACADEMIC/SCIENTIFIC VOCABULARY</vt:lpstr>
      <vt:lpstr>ACADEMIC/SCIENTIFIC VOCABULARY</vt:lpstr>
      <vt:lpstr>CONCLUSION - Elaborate</vt:lpstr>
      <vt:lpstr>CONCLUSION - Extend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WASTE and  RECYCLING</dc:title>
  <dc:creator>Luong, Peter</dc:creator>
  <cp:lastModifiedBy>Allison Modiest</cp:lastModifiedBy>
  <cp:revision>14</cp:revision>
  <dcterms:modified xsi:type="dcterms:W3CDTF">2023-08-09T00:29:25Z</dcterms:modified>
</cp:coreProperties>
</file>